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9"/>
  </p:notesMasterIdLst>
  <p:handoutMasterIdLst>
    <p:handoutMasterId r:id="rId30"/>
  </p:handoutMasterIdLst>
  <p:sldIdLst>
    <p:sldId id="375" r:id="rId5"/>
    <p:sldId id="376" r:id="rId6"/>
    <p:sldId id="377" r:id="rId7"/>
    <p:sldId id="395" r:id="rId8"/>
    <p:sldId id="393" r:id="rId9"/>
    <p:sldId id="413" r:id="rId10"/>
    <p:sldId id="401" r:id="rId11"/>
    <p:sldId id="398" r:id="rId12"/>
    <p:sldId id="402" r:id="rId13"/>
    <p:sldId id="399" r:id="rId14"/>
    <p:sldId id="400" r:id="rId15"/>
    <p:sldId id="403" r:id="rId16"/>
    <p:sldId id="406" r:id="rId17"/>
    <p:sldId id="407" r:id="rId18"/>
    <p:sldId id="408" r:id="rId19"/>
    <p:sldId id="409" r:id="rId20"/>
    <p:sldId id="410" r:id="rId21"/>
    <p:sldId id="411" r:id="rId22"/>
    <p:sldId id="412" r:id="rId23"/>
    <p:sldId id="388" r:id="rId24"/>
    <p:sldId id="390" r:id="rId25"/>
    <p:sldId id="392" r:id="rId26"/>
    <p:sldId id="391" r:id="rId27"/>
    <p:sldId id="380" r:id="rId2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2909" autoAdjust="0"/>
  </p:normalViewPr>
  <p:slideViewPr>
    <p:cSldViewPr snapToGrid="0">
      <p:cViewPr varScale="1">
        <p:scale>
          <a:sx n="59" d="100"/>
          <a:sy n="59" d="100"/>
        </p:scale>
        <p:origin x="797" y="29"/>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4367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89797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934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01784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1566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8202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02323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8767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821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364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937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453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58.jpe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hyperlink" Target="https://msdn.microsoft.com/en-us/office-365/office-365-management-activity-api-referenc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hyperlink" Target="https://msdn.microsoft.com/en-us/office-365/office-365-management-activity-api-schem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hyperlink" Target="https://msdn.microsoft.com/en-us/office-365/troubleshooting-the-office-365-management-activity-api"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www.ferranchopo.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78.jpg"/><Relationship Id="rId3" Type="http://schemas.openxmlformats.org/officeDocument/2006/relationships/image" Target="../media/image69.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72.png"/><Relationship Id="rId17" Type="http://schemas.openxmlformats.org/officeDocument/2006/relationships/image" Target="../media/image36.png"/><Relationship Id="rId25" Type="http://schemas.openxmlformats.org/officeDocument/2006/relationships/image" Target="../media/image77.png"/><Relationship Id="rId2" Type="http://schemas.openxmlformats.org/officeDocument/2006/relationships/notesSlide" Target="../notesSlides/notesSlide17.xml"/><Relationship Id="rId16" Type="http://schemas.openxmlformats.org/officeDocument/2006/relationships/image" Target="../media/image74.jpe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71.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73.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75.jpg"/><Relationship Id="rId4" Type="http://schemas.openxmlformats.org/officeDocument/2006/relationships/image" Target="../media/image70.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76.jpeg"/></Relationships>
</file>

<file path=ppt/slides/_rels/slide22.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Big Brother </a:t>
            </a:r>
            <a:r>
              <a:rPr lang="en-US" dirty="0" err="1"/>
              <a:t>en</a:t>
            </a:r>
            <a:r>
              <a:rPr lang="en-US" dirty="0"/>
              <a:t> Office 365</a:t>
            </a:r>
          </a:p>
        </p:txBody>
      </p:sp>
      <p:sp>
        <p:nvSpPr>
          <p:cNvPr id="3" name="Marcador de texto 2"/>
          <p:cNvSpPr>
            <a:spLocks noGrp="1"/>
          </p:cNvSpPr>
          <p:nvPr>
            <p:ph type="body" sz="quarter" idx="11"/>
          </p:nvPr>
        </p:nvSpPr>
        <p:spPr/>
        <p:txBody>
          <a:bodyPr/>
          <a:lstStyle/>
          <a:p>
            <a:r>
              <a:rPr lang="en-US" dirty="0"/>
              <a:t>Ferran Chopo Garcia</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Power BI Adoption Content Pack for Office 365</a:t>
            </a:r>
          </a:p>
        </p:txBody>
      </p:sp>
      <p:sp>
        <p:nvSpPr>
          <p:cNvPr id="7" name="Rectángulo 6">
            <a:extLst>
              <a:ext uri="{FF2B5EF4-FFF2-40B4-BE49-F238E27FC236}">
                <a16:creationId xmlns:a16="http://schemas.microsoft.com/office/drawing/2014/main" id="{85B526E8-B692-4A35-B151-E6B42B6637A3}"/>
              </a:ext>
            </a:extLst>
          </p:cNvPr>
          <p:cNvSpPr/>
          <p:nvPr/>
        </p:nvSpPr>
        <p:spPr>
          <a:xfrm>
            <a:off x="7917152" y="3028415"/>
            <a:ext cx="3863722" cy="369332"/>
          </a:xfrm>
          <a:prstGeom prst="rect">
            <a:avLst/>
          </a:prstGeom>
        </p:spPr>
        <p:txBody>
          <a:bodyPr wrap="square">
            <a:spAutoFit/>
          </a:bodyPr>
          <a:lstStyle/>
          <a:p>
            <a:pPr fontAlgn="ctr"/>
            <a:r>
              <a:rPr lang="en-US" dirty="0" err="1"/>
              <a:t>Información</a:t>
            </a:r>
            <a:r>
              <a:rPr lang="en-US" dirty="0"/>
              <a:t> </a:t>
            </a:r>
            <a:r>
              <a:rPr lang="en-US" dirty="0" err="1"/>
              <a:t>agregada</a:t>
            </a:r>
            <a:endParaRPr lang="en-US" dirty="0"/>
          </a:p>
        </p:txBody>
      </p:sp>
      <p:pic>
        <p:nvPicPr>
          <p:cNvPr id="2050" name="Picture 2" descr="Image result for ok emoji">
            <a:extLst>
              <a:ext uri="{FF2B5EF4-FFF2-40B4-BE49-F238E27FC236}">
                <a16:creationId xmlns:a16="http://schemas.microsoft.com/office/drawing/2014/main" id="{8D8E65C8-447B-4840-A18A-8A902F09F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571" y="2948290"/>
            <a:ext cx="529581" cy="5295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humbs down emoji">
            <a:extLst>
              <a:ext uri="{FF2B5EF4-FFF2-40B4-BE49-F238E27FC236}">
                <a16:creationId xmlns:a16="http://schemas.microsoft.com/office/drawing/2014/main" id="{FE7BE34A-6CFC-4C85-9F2C-DA8BA73E6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7571" y="3852979"/>
            <a:ext cx="529581" cy="5295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8C345CFD-0D6A-4EF6-A924-68745C08CC6D}"/>
              </a:ext>
            </a:extLst>
          </p:cNvPr>
          <p:cNvSpPr/>
          <p:nvPr/>
        </p:nvSpPr>
        <p:spPr>
          <a:xfrm>
            <a:off x="7917152" y="3656105"/>
            <a:ext cx="3863722" cy="923330"/>
          </a:xfrm>
          <a:prstGeom prst="rect">
            <a:avLst/>
          </a:prstGeom>
        </p:spPr>
        <p:txBody>
          <a:bodyPr wrap="square">
            <a:spAutoFit/>
          </a:bodyPr>
          <a:lstStyle/>
          <a:p>
            <a:pPr fontAlgn="ctr"/>
            <a:r>
              <a:rPr lang="en-US" dirty="0" err="1"/>
              <a:t>Falta</a:t>
            </a:r>
            <a:r>
              <a:rPr lang="en-US" dirty="0"/>
              <a:t> </a:t>
            </a:r>
            <a:r>
              <a:rPr lang="en-US" dirty="0" err="1"/>
              <a:t>información</a:t>
            </a:r>
            <a:r>
              <a:rPr lang="en-US" dirty="0"/>
              <a:t> </a:t>
            </a:r>
            <a:r>
              <a:rPr lang="en-US" dirty="0" err="1"/>
              <a:t>detallada</a:t>
            </a:r>
            <a:endParaRPr lang="en-US" dirty="0"/>
          </a:p>
          <a:p>
            <a:pPr fontAlgn="ctr"/>
            <a:endParaRPr lang="en-US" dirty="0"/>
          </a:p>
          <a:p>
            <a:pPr fontAlgn="ctr"/>
            <a:r>
              <a:rPr lang="en-US" dirty="0"/>
              <a:t>Solo </a:t>
            </a:r>
            <a:r>
              <a:rPr lang="en-US" dirty="0" err="1"/>
              <a:t>lectura</a:t>
            </a:r>
            <a:endParaRPr lang="en-US" dirty="0"/>
          </a:p>
        </p:txBody>
      </p:sp>
      <p:pic>
        <p:nvPicPr>
          <p:cNvPr id="3074" name="Picture 2" descr="https://officeblogs.wpengine.com/wp-content/uploads/sites/2/2016/10/Announcing-the-preview-of-the-Office-365-adoption-content-pack-in-Power-BI-1.png">
            <a:extLst>
              <a:ext uri="{FF2B5EF4-FFF2-40B4-BE49-F238E27FC236}">
                <a16:creationId xmlns:a16="http://schemas.microsoft.com/office/drawing/2014/main" id="{1B4BEAE7-FA2E-4AA5-848C-56141F036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248" y="1091609"/>
            <a:ext cx="5995556" cy="504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01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74ACA72B-4220-439E-A893-C45E484108AD}"/>
              </a:ext>
            </a:extLst>
          </p:cNvPr>
          <p:cNvSpPr/>
          <p:nvPr/>
        </p:nvSpPr>
        <p:spPr bwMode="auto">
          <a:xfrm>
            <a:off x="250521" y="955234"/>
            <a:ext cx="7197825" cy="5633456"/>
          </a:xfrm>
          <a:prstGeom prst="round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ángulo: esquinas redondeadas 25">
            <a:extLst>
              <a:ext uri="{FF2B5EF4-FFF2-40B4-BE49-F238E27FC236}">
                <a16:creationId xmlns:a16="http://schemas.microsoft.com/office/drawing/2014/main" id="{4715416E-B94F-44B1-9AF0-400CB8C47905}"/>
              </a:ext>
            </a:extLst>
          </p:cNvPr>
          <p:cNvSpPr/>
          <p:nvPr/>
        </p:nvSpPr>
        <p:spPr bwMode="auto">
          <a:xfrm>
            <a:off x="468511" y="1152088"/>
            <a:ext cx="2792819" cy="482341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ángulo: esquinas redondeadas 5">
            <a:extLst>
              <a:ext uri="{FF2B5EF4-FFF2-40B4-BE49-F238E27FC236}">
                <a16:creationId xmlns:a16="http://schemas.microsoft.com/office/drawing/2014/main" id="{2E1F1749-4F2E-423B-85E0-476B5BF11A8E}"/>
              </a:ext>
            </a:extLst>
          </p:cNvPr>
          <p:cNvSpPr/>
          <p:nvPr/>
        </p:nvSpPr>
        <p:spPr bwMode="auto">
          <a:xfrm>
            <a:off x="3963634" y="1134645"/>
            <a:ext cx="2792819" cy="4823409"/>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ítulo 1"/>
          <p:cNvSpPr>
            <a:spLocks noGrp="1"/>
          </p:cNvSpPr>
          <p:nvPr>
            <p:ph type="title"/>
          </p:nvPr>
        </p:nvSpPr>
        <p:spPr>
          <a:xfrm>
            <a:off x="519248" y="207337"/>
            <a:ext cx="11151917" cy="747897"/>
          </a:xfrm>
        </p:spPr>
        <p:txBody>
          <a:bodyPr/>
          <a:lstStyle/>
          <a:p>
            <a:r>
              <a:rPr lang="en-US" dirty="0"/>
              <a:t>Office 365 Management Activity API - General</a:t>
            </a:r>
          </a:p>
        </p:txBody>
      </p:sp>
      <p:pic>
        <p:nvPicPr>
          <p:cNvPr id="5124" name="Picture 4" descr="Image result for sharepoint online">
            <a:extLst>
              <a:ext uri="{FF2B5EF4-FFF2-40B4-BE49-F238E27FC236}">
                <a16:creationId xmlns:a16="http://schemas.microsoft.com/office/drawing/2014/main" id="{484FAFCA-9A92-42D0-90E7-8AB87E0F9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39" y="1372056"/>
            <a:ext cx="1410212" cy="7938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azure active directory">
            <a:extLst>
              <a:ext uri="{FF2B5EF4-FFF2-40B4-BE49-F238E27FC236}">
                <a16:creationId xmlns:a16="http://schemas.microsoft.com/office/drawing/2014/main" id="{A487CF2D-2C5B-4572-AE3F-FA1CDCFBE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418" y="2451747"/>
            <a:ext cx="932193" cy="95513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office 365 exchange online">
            <a:extLst>
              <a:ext uri="{FF2B5EF4-FFF2-40B4-BE49-F238E27FC236}">
                <a16:creationId xmlns:a16="http://schemas.microsoft.com/office/drawing/2014/main" id="{51BBBA32-38A8-428A-B5D5-B5FC4292CA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032" y="3728461"/>
            <a:ext cx="1581504" cy="53211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lated image">
            <a:extLst>
              <a:ext uri="{FF2B5EF4-FFF2-40B4-BE49-F238E27FC236}">
                <a16:creationId xmlns:a16="http://schemas.microsoft.com/office/drawing/2014/main" id="{D3740BFE-4E8E-4F17-AE4D-E8C8019F52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8228" y="4653495"/>
            <a:ext cx="993111" cy="57811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9FB0813E-6F66-45EA-94BE-CF664F0AA7C3}"/>
              </a:ext>
            </a:extLst>
          </p:cNvPr>
          <p:cNvSpPr/>
          <p:nvPr/>
        </p:nvSpPr>
        <p:spPr>
          <a:xfrm>
            <a:off x="2281052" y="4707276"/>
            <a:ext cx="558486" cy="369332"/>
          </a:xfrm>
          <a:prstGeom prst="rect">
            <a:avLst/>
          </a:prstGeom>
        </p:spPr>
        <p:txBody>
          <a:bodyPr wrap="none">
            <a:spAutoFit/>
          </a:bodyPr>
          <a:lstStyle/>
          <a:p>
            <a:r>
              <a:rPr lang="es-ES" spc="-70" dirty="0">
                <a:solidFill>
                  <a:schemeClr val="accent3"/>
                </a:solidFill>
              </a:rPr>
              <a:t>DLP</a:t>
            </a:r>
            <a:endParaRPr lang="ca-ES" spc="-70" dirty="0">
              <a:solidFill>
                <a:schemeClr val="accent3"/>
              </a:solidFill>
            </a:endParaRPr>
          </a:p>
        </p:txBody>
      </p:sp>
      <p:pic>
        <p:nvPicPr>
          <p:cNvPr id="5132" name="Picture 12" descr="Image result for blob storage">
            <a:extLst>
              <a:ext uri="{FF2B5EF4-FFF2-40B4-BE49-F238E27FC236}">
                <a16:creationId xmlns:a16="http://schemas.microsoft.com/office/drawing/2014/main" id="{649DDB64-F344-40C8-8BBC-6576E95044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60" y="2612342"/>
            <a:ext cx="496186" cy="496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Image result for blob storage">
            <a:extLst>
              <a:ext uri="{FF2B5EF4-FFF2-40B4-BE49-F238E27FC236}">
                <a16:creationId xmlns:a16="http://schemas.microsoft.com/office/drawing/2014/main" id="{D7FEE20D-2159-46DE-835E-61BFF9C5FD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649" y="2612342"/>
            <a:ext cx="496186" cy="4961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blob storage">
            <a:extLst>
              <a:ext uri="{FF2B5EF4-FFF2-40B4-BE49-F238E27FC236}">
                <a16:creationId xmlns:a16="http://schemas.microsoft.com/office/drawing/2014/main" id="{DE72CB91-05BB-41AC-B176-7F295A9E90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60" y="3331812"/>
            <a:ext cx="496186" cy="4961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blob storage">
            <a:extLst>
              <a:ext uri="{FF2B5EF4-FFF2-40B4-BE49-F238E27FC236}">
                <a16:creationId xmlns:a16="http://schemas.microsoft.com/office/drawing/2014/main" id="{B0D6B1F8-9D8A-4981-9BDE-B0A0CDF024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649" y="3331812"/>
            <a:ext cx="496186" cy="4961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Image result for blob storage">
            <a:extLst>
              <a:ext uri="{FF2B5EF4-FFF2-40B4-BE49-F238E27FC236}">
                <a16:creationId xmlns:a16="http://schemas.microsoft.com/office/drawing/2014/main" id="{AA4B08CD-7DAF-4CAF-A124-7676A4B6B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229" y="3930540"/>
            <a:ext cx="496186" cy="4961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Image result for blob storage">
            <a:extLst>
              <a:ext uri="{FF2B5EF4-FFF2-40B4-BE49-F238E27FC236}">
                <a16:creationId xmlns:a16="http://schemas.microsoft.com/office/drawing/2014/main" id="{DABAF946-3D06-4B21-8086-1EA293A205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0684" y="2069186"/>
            <a:ext cx="496186" cy="4961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blob storage">
            <a:extLst>
              <a:ext uri="{FF2B5EF4-FFF2-40B4-BE49-F238E27FC236}">
                <a16:creationId xmlns:a16="http://schemas.microsoft.com/office/drawing/2014/main" id="{06C21D2C-32A3-4939-86C1-AAA9DDB26C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1901" y="4426726"/>
            <a:ext cx="496186" cy="4961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blob storage">
            <a:extLst>
              <a:ext uri="{FF2B5EF4-FFF2-40B4-BE49-F238E27FC236}">
                <a16:creationId xmlns:a16="http://schemas.microsoft.com/office/drawing/2014/main" id="{6533F059-FF81-4532-BF73-638E4DA61E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5383" y="4448545"/>
            <a:ext cx="496186" cy="4961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 result for blob storage">
            <a:extLst>
              <a:ext uri="{FF2B5EF4-FFF2-40B4-BE49-F238E27FC236}">
                <a16:creationId xmlns:a16="http://schemas.microsoft.com/office/drawing/2014/main" id="{D71C85E4-9D38-4D2A-BD94-467D3FBECF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9182" y="1647028"/>
            <a:ext cx="496186" cy="4961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blob storage">
            <a:extLst>
              <a:ext uri="{FF2B5EF4-FFF2-40B4-BE49-F238E27FC236}">
                <a16:creationId xmlns:a16="http://schemas.microsoft.com/office/drawing/2014/main" id="{A7FECDA3-445B-42EE-9A30-7F539DD4C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6870" y="1619970"/>
            <a:ext cx="496186" cy="49618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7441DC90-5D15-41D4-BD83-9CA591D7C7DB}"/>
              </a:ext>
            </a:extLst>
          </p:cNvPr>
          <p:cNvSpPr txBox="1"/>
          <p:nvPr/>
        </p:nvSpPr>
        <p:spPr>
          <a:xfrm>
            <a:off x="4298667" y="5470088"/>
            <a:ext cx="2254769" cy="276999"/>
          </a:xfrm>
          <a:prstGeom prst="rect">
            <a:avLst/>
          </a:prstGeom>
          <a:noFill/>
        </p:spPr>
        <p:txBody>
          <a:bodyPr wrap="square" lIns="0" tIns="0" rIns="0" bIns="0" rtlCol="0">
            <a:spAutoFit/>
          </a:bodyPr>
          <a:lstStyle/>
          <a:p>
            <a:pPr algn="ctr"/>
            <a:r>
              <a:rPr lang="es-ES" i="1" spc="-70" dirty="0">
                <a:gradFill>
                  <a:gsLst>
                    <a:gs pos="2917">
                      <a:schemeClr val="bg2"/>
                    </a:gs>
                    <a:gs pos="95000">
                      <a:schemeClr val="bg2"/>
                    </a:gs>
                  </a:gsLst>
                  <a:lin ang="5400000" scaled="0"/>
                </a:gradFill>
              </a:rPr>
              <a:t>Content </a:t>
            </a:r>
            <a:r>
              <a:rPr lang="es-ES" i="1" spc="-70" dirty="0" err="1">
                <a:gradFill>
                  <a:gsLst>
                    <a:gs pos="2917">
                      <a:schemeClr val="bg2"/>
                    </a:gs>
                    <a:gs pos="95000">
                      <a:schemeClr val="bg2"/>
                    </a:gs>
                  </a:gsLst>
                  <a:lin ang="5400000" scaled="0"/>
                </a:gradFill>
              </a:rPr>
              <a:t>BLOBs</a:t>
            </a:r>
            <a:endParaRPr lang="ca-ES" i="1" spc="-70" dirty="0">
              <a:gradFill>
                <a:gsLst>
                  <a:gs pos="2917">
                    <a:schemeClr val="bg2"/>
                  </a:gs>
                  <a:gs pos="95000">
                    <a:schemeClr val="bg2"/>
                  </a:gs>
                </a:gsLst>
                <a:lin ang="5400000" scaled="0"/>
              </a:gradFill>
            </a:endParaRPr>
          </a:p>
        </p:txBody>
      </p:sp>
      <p:sp>
        <p:nvSpPr>
          <p:cNvPr id="28" name="CuadroTexto 27">
            <a:extLst>
              <a:ext uri="{FF2B5EF4-FFF2-40B4-BE49-F238E27FC236}">
                <a16:creationId xmlns:a16="http://schemas.microsoft.com/office/drawing/2014/main" id="{D143197F-24B5-4771-844C-D3BDA7FBC01F}"/>
              </a:ext>
            </a:extLst>
          </p:cNvPr>
          <p:cNvSpPr txBox="1"/>
          <p:nvPr/>
        </p:nvSpPr>
        <p:spPr>
          <a:xfrm>
            <a:off x="697398" y="5404056"/>
            <a:ext cx="2254769" cy="553998"/>
          </a:xfrm>
          <a:prstGeom prst="rect">
            <a:avLst/>
          </a:prstGeom>
          <a:noFill/>
        </p:spPr>
        <p:txBody>
          <a:bodyPr wrap="square" lIns="0" tIns="0" rIns="0" bIns="0" rtlCol="0">
            <a:spAutoFit/>
          </a:bodyPr>
          <a:lstStyle/>
          <a:p>
            <a:pPr algn="ctr"/>
            <a:r>
              <a:rPr lang="es-ES" i="1" spc="-70" dirty="0">
                <a:gradFill>
                  <a:gsLst>
                    <a:gs pos="2917">
                      <a:schemeClr val="bg2"/>
                    </a:gs>
                    <a:gs pos="95000">
                      <a:schemeClr val="bg2"/>
                    </a:gs>
                  </a:gsLst>
                  <a:lin ang="5400000" scaled="0"/>
                </a:gradFill>
              </a:rPr>
              <a:t>Office 365 </a:t>
            </a:r>
            <a:r>
              <a:rPr lang="es-ES" i="1" spc="-70" dirty="0" err="1">
                <a:gradFill>
                  <a:gsLst>
                    <a:gs pos="2917">
                      <a:schemeClr val="bg2"/>
                    </a:gs>
                    <a:gs pos="95000">
                      <a:schemeClr val="bg2"/>
                    </a:gs>
                  </a:gsLst>
                  <a:lin ang="5400000" scaled="0"/>
                </a:gradFill>
              </a:rPr>
              <a:t>Products</a:t>
            </a:r>
            <a:r>
              <a:rPr lang="es-ES" i="1" spc="-70" dirty="0">
                <a:gradFill>
                  <a:gsLst>
                    <a:gs pos="2917">
                      <a:schemeClr val="bg2"/>
                    </a:gs>
                    <a:gs pos="95000">
                      <a:schemeClr val="bg2"/>
                    </a:gs>
                  </a:gsLst>
                  <a:lin ang="5400000" scaled="0"/>
                </a:gradFill>
              </a:rPr>
              <a:t> &amp; </a:t>
            </a:r>
            <a:r>
              <a:rPr lang="es-ES" i="1" spc="-70" dirty="0" err="1">
                <a:gradFill>
                  <a:gsLst>
                    <a:gs pos="2917">
                      <a:schemeClr val="bg2"/>
                    </a:gs>
                    <a:gs pos="95000">
                      <a:schemeClr val="bg2"/>
                    </a:gs>
                  </a:gsLst>
                  <a:lin ang="5400000" scaled="0"/>
                </a:gradFill>
              </a:rPr>
              <a:t>Features</a:t>
            </a:r>
            <a:endParaRPr lang="ca-ES" i="1" spc="-70" dirty="0">
              <a:gradFill>
                <a:gsLst>
                  <a:gs pos="2917">
                    <a:schemeClr val="bg2"/>
                  </a:gs>
                  <a:gs pos="95000">
                    <a:schemeClr val="bg2"/>
                  </a:gs>
                </a:gsLst>
                <a:lin ang="5400000" scaled="0"/>
              </a:gradFill>
            </a:endParaRPr>
          </a:p>
        </p:txBody>
      </p:sp>
      <p:pic>
        <p:nvPicPr>
          <p:cNvPr id="5134" name="Picture 14" descr="Image result for API">
            <a:extLst>
              <a:ext uri="{FF2B5EF4-FFF2-40B4-BE49-F238E27FC236}">
                <a16:creationId xmlns:a16="http://schemas.microsoft.com/office/drawing/2014/main" id="{87FD6969-5E15-42B1-9122-245F08FAB1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0962" y="2760502"/>
            <a:ext cx="1521674" cy="1521674"/>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a la derecha 8">
            <a:extLst>
              <a:ext uri="{FF2B5EF4-FFF2-40B4-BE49-F238E27FC236}">
                <a16:creationId xmlns:a16="http://schemas.microsoft.com/office/drawing/2014/main" id="{142B97D9-3DD8-4AD3-B41C-5C88CACDA4DD}"/>
              </a:ext>
            </a:extLst>
          </p:cNvPr>
          <p:cNvSpPr/>
          <p:nvPr/>
        </p:nvSpPr>
        <p:spPr bwMode="auto">
          <a:xfrm>
            <a:off x="3261330" y="3292980"/>
            <a:ext cx="665427" cy="456721"/>
          </a:xfrm>
          <a:prstGeom prst="rightArrow">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uadroTexto 10">
            <a:extLst>
              <a:ext uri="{FF2B5EF4-FFF2-40B4-BE49-F238E27FC236}">
                <a16:creationId xmlns:a16="http://schemas.microsoft.com/office/drawing/2014/main" id="{62F796F3-8CF1-4BD1-A0FC-0B36DFED4778}"/>
              </a:ext>
            </a:extLst>
          </p:cNvPr>
          <p:cNvSpPr txBox="1"/>
          <p:nvPr/>
        </p:nvSpPr>
        <p:spPr>
          <a:xfrm>
            <a:off x="3372969" y="3728461"/>
            <a:ext cx="387286" cy="246221"/>
          </a:xfrm>
          <a:prstGeom prst="rect">
            <a:avLst/>
          </a:prstGeom>
          <a:noFill/>
        </p:spPr>
        <p:txBody>
          <a:bodyPr wrap="none" lIns="0" tIns="0" rIns="0" bIns="0" rtlCol="0">
            <a:spAutoFit/>
          </a:bodyPr>
          <a:lstStyle/>
          <a:p>
            <a:r>
              <a:rPr lang="es-ES" sz="1600" spc="-70" dirty="0">
                <a:gradFill>
                  <a:gsLst>
                    <a:gs pos="2917">
                      <a:schemeClr val="bg2"/>
                    </a:gs>
                    <a:gs pos="95000">
                      <a:schemeClr val="bg2"/>
                    </a:gs>
                  </a:gsLst>
                  <a:lin ang="5400000" scaled="0"/>
                </a:gradFill>
              </a:rPr>
              <a:t>Logs</a:t>
            </a:r>
            <a:endParaRPr lang="ca-ES" sz="1600" spc="-70" dirty="0">
              <a:gradFill>
                <a:gsLst>
                  <a:gs pos="2917">
                    <a:schemeClr val="bg2"/>
                  </a:gs>
                  <a:gs pos="95000">
                    <a:schemeClr val="bg2"/>
                  </a:gs>
                </a:gsLst>
                <a:lin ang="5400000" scaled="0"/>
              </a:gradFill>
            </a:endParaRPr>
          </a:p>
        </p:txBody>
      </p:sp>
      <p:sp>
        <p:nvSpPr>
          <p:cNvPr id="33" name="CuadroTexto 32">
            <a:extLst>
              <a:ext uri="{FF2B5EF4-FFF2-40B4-BE49-F238E27FC236}">
                <a16:creationId xmlns:a16="http://schemas.microsoft.com/office/drawing/2014/main" id="{7B625030-0146-4D02-81E9-4A25CEB0AC7F}"/>
              </a:ext>
            </a:extLst>
          </p:cNvPr>
          <p:cNvSpPr txBox="1"/>
          <p:nvPr/>
        </p:nvSpPr>
        <p:spPr>
          <a:xfrm>
            <a:off x="7031456" y="3771962"/>
            <a:ext cx="910506" cy="246221"/>
          </a:xfrm>
          <a:prstGeom prst="rect">
            <a:avLst/>
          </a:prstGeom>
          <a:noFill/>
        </p:spPr>
        <p:txBody>
          <a:bodyPr wrap="none" lIns="0" tIns="0" rIns="0" bIns="0" rtlCol="0">
            <a:spAutoFit/>
          </a:bodyPr>
          <a:lstStyle/>
          <a:p>
            <a:r>
              <a:rPr lang="es-ES" sz="1600" spc="-70" dirty="0" err="1">
                <a:gradFill>
                  <a:gsLst>
                    <a:gs pos="2917">
                      <a:schemeClr val="bg2"/>
                    </a:gs>
                    <a:gs pos="95000">
                      <a:schemeClr val="bg2"/>
                    </a:gs>
                  </a:gsLst>
                  <a:lin ang="5400000" scaled="0"/>
                </a:gradFill>
              </a:rPr>
              <a:t>Operations</a:t>
            </a:r>
            <a:endParaRPr lang="ca-ES" sz="1600" spc="-70" dirty="0">
              <a:gradFill>
                <a:gsLst>
                  <a:gs pos="2917">
                    <a:schemeClr val="bg2"/>
                  </a:gs>
                  <a:gs pos="95000">
                    <a:schemeClr val="bg2"/>
                  </a:gs>
                </a:gsLst>
                <a:lin ang="5400000" scaled="0"/>
              </a:gradFill>
            </a:endParaRPr>
          </a:p>
        </p:txBody>
      </p:sp>
      <p:sp>
        <p:nvSpPr>
          <p:cNvPr id="12" name="Rectángulo 11">
            <a:extLst>
              <a:ext uri="{FF2B5EF4-FFF2-40B4-BE49-F238E27FC236}">
                <a16:creationId xmlns:a16="http://schemas.microsoft.com/office/drawing/2014/main" id="{34EE9A89-5392-47BF-9944-4C0D82CDDAAF}"/>
              </a:ext>
            </a:extLst>
          </p:cNvPr>
          <p:cNvSpPr/>
          <p:nvPr/>
        </p:nvSpPr>
        <p:spPr>
          <a:xfrm>
            <a:off x="6793330" y="4474504"/>
            <a:ext cx="5018583" cy="276999"/>
          </a:xfrm>
          <a:prstGeom prst="rect">
            <a:avLst/>
          </a:prstGeom>
        </p:spPr>
        <p:txBody>
          <a:bodyPr wrap="square">
            <a:spAutoFit/>
          </a:bodyPr>
          <a:lstStyle/>
          <a:p>
            <a:r>
              <a:rPr lang="ca-ES" sz="1200" dirty="0">
                <a:solidFill>
                  <a:srgbClr val="000000"/>
                </a:solidFill>
                <a:latin typeface="Menlo"/>
              </a:rPr>
              <a:t>https://manage.office.com/api/v1.0/{tenant_id}/activity/feed/{operation}</a:t>
            </a:r>
            <a:endParaRPr lang="ca-ES" sz="1200" dirty="0"/>
          </a:p>
        </p:txBody>
      </p:sp>
      <p:sp>
        <p:nvSpPr>
          <p:cNvPr id="36" name="CuadroTexto 35">
            <a:extLst>
              <a:ext uri="{FF2B5EF4-FFF2-40B4-BE49-F238E27FC236}">
                <a16:creationId xmlns:a16="http://schemas.microsoft.com/office/drawing/2014/main" id="{7D186D70-F765-40EF-9290-CFC600A43493}"/>
              </a:ext>
            </a:extLst>
          </p:cNvPr>
          <p:cNvSpPr txBox="1"/>
          <p:nvPr/>
        </p:nvSpPr>
        <p:spPr>
          <a:xfrm>
            <a:off x="810132" y="6241110"/>
            <a:ext cx="5853715" cy="276999"/>
          </a:xfrm>
          <a:prstGeom prst="rect">
            <a:avLst/>
          </a:prstGeom>
          <a:noFill/>
        </p:spPr>
        <p:txBody>
          <a:bodyPr wrap="square" lIns="0" tIns="0" rIns="0" bIns="0" rtlCol="0">
            <a:spAutoFit/>
          </a:bodyPr>
          <a:lstStyle/>
          <a:p>
            <a:pPr algn="ctr"/>
            <a:r>
              <a:rPr lang="es-ES" b="1" i="1" spc="-70" dirty="0" err="1">
                <a:gradFill>
                  <a:gsLst>
                    <a:gs pos="2917">
                      <a:schemeClr val="bg2"/>
                    </a:gs>
                    <a:gs pos="95000">
                      <a:schemeClr val="bg2"/>
                    </a:gs>
                  </a:gsLst>
                  <a:lin ang="5400000" scaled="0"/>
                </a:gradFill>
              </a:rPr>
              <a:t>Tenant</a:t>
            </a:r>
            <a:endParaRPr lang="ca-ES" b="1" i="1" spc="-70" dirty="0">
              <a:gradFill>
                <a:gsLst>
                  <a:gs pos="2917">
                    <a:schemeClr val="bg2"/>
                  </a:gs>
                  <a:gs pos="95000">
                    <a:schemeClr val="bg2"/>
                  </a:gs>
                </a:gsLst>
                <a:lin ang="5400000" scaled="0"/>
              </a:gradFill>
            </a:endParaRPr>
          </a:p>
        </p:txBody>
      </p:sp>
      <p:pic>
        <p:nvPicPr>
          <p:cNvPr id="5136" name="Picture 16" descr="json icon">
            <a:extLst>
              <a:ext uri="{FF2B5EF4-FFF2-40B4-BE49-F238E27FC236}">
                <a16:creationId xmlns:a16="http://schemas.microsoft.com/office/drawing/2014/main" id="{0766AD50-19E0-4BC0-B9F4-269322E1B2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93929" y="978890"/>
            <a:ext cx="178621" cy="178621"/>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Image result for web application icon">
            <a:extLst>
              <a:ext uri="{FF2B5EF4-FFF2-40B4-BE49-F238E27FC236}">
                <a16:creationId xmlns:a16="http://schemas.microsoft.com/office/drawing/2014/main" id="{72F1848F-FF97-4D65-BB32-B0E017C5A6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2438" y="1219871"/>
            <a:ext cx="1052944" cy="1052944"/>
          </a:xfrm>
          <a:prstGeom prst="rect">
            <a:avLst/>
          </a:prstGeom>
          <a:noFill/>
          <a:extLst>
            <a:ext uri="{909E8E84-426E-40DD-AFC4-6F175D3DCCD1}">
              <a14:hiddenFill xmlns:a14="http://schemas.microsoft.com/office/drawing/2010/main">
                <a:solidFill>
                  <a:srgbClr val="FFFFFF"/>
                </a:solidFill>
              </a14:hiddenFill>
            </a:ext>
          </a:extLst>
        </p:spPr>
      </p:pic>
      <p:sp>
        <p:nvSpPr>
          <p:cNvPr id="14" name="Flecha: a la izquierda y derecha 13">
            <a:extLst>
              <a:ext uri="{FF2B5EF4-FFF2-40B4-BE49-F238E27FC236}">
                <a16:creationId xmlns:a16="http://schemas.microsoft.com/office/drawing/2014/main" id="{D3A94CBA-3CA7-48C9-BE0D-558716F9C097}"/>
              </a:ext>
            </a:extLst>
          </p:cNvPr>
          <p:cNvSpPr/>
          <p:nvPr/>
        </p:nvSpPr>
        <p:spPr bwMode="auto">
          <a:xfrm>
            <a:off x="6754054" y="3350930"/>
            <a:ext cx="1187907" cy="390838"/>
          </a:xfrm>
          <a:prstGeom prst="leftRightArrow">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cs typeface="Segoe UI" pitchFamily="34" charset="0"/>
            </a:endParaRPr>
          </a:p>
        </p:txBody>
      </p:sp>
      <p:sp>
        <p:nvSpPr>
          <p:cNvPr id="41" name="CuadroTexto 40">
            <a:extLst>
              <a:ext uri="{FF2B5EF4-FFF2-40B4-BE49-F238E27FC236}">
                <a16:creationId xmlns:a16="http://schemas.microsoft.com/office/drawing/2014/main" id="{00E5710B-0C70-4AA9-9183-EA545F309AE7}"/>
              </a:ext>
            </a:extLst>
          </p:cNvPr>
          <p:cNvSpPr txBox="1"/>
          <p:nvPr/>
        </p:nvSpPr>
        <p:spPr>
          <a:xfrm>
            <a:off x="8647512" y="1432271"/>
            <a:ext cx="1250248" cy="276999"/>
          </a:xfrm>
          <a:prstGeom prst="rect">
            <a:avLst/>
          </a:prstGeom>
          <a:noFill/>
        </p:spPr>
        <p:txBody>
          <a:bodyPr wrap="square" lIns="0" tIns="0" rIns="0" bIns="0" rtlCol="0">
            <a:spAutoFit/>
          </a:bodyPr>
          <a:lstStyle/>
          <a:p>
            <a:pPr algn="ctr"/>
            <a:r>
              <a:rPr lang="es-ES" i="1" spc="-70" dirty="0">
                <a:gradFill>
                  <a:gsLst>
                    <a:gs pos="2917">
                      <a:schemeClr val="bg2"/>
                    </a:gs>
                    <a:gs pos="95000">
                      <a:schemeClr val="bg2"/>
                    </a:gs>
                  </a:gsLst>
                  <a:lin ang="5400000" scaled="0"/>
                </a:gradFill>
              </a:rPr>
              <a:t>App</a:t>
            </a:r>
            <a:endParaRPr lang="ca-ES" i="1" spc="-70" dirty="0">
              <a:gradFill>
                <a:gsLst>
                  <a:gs pos="2917">
                    <a:schemeClr val="bg2"/>
                  </a:gs>
                  <a:gs pos="95000">
                    <a:schemeClr val="bg2"/>
                  </a:gs>
                </a:gsLst>
                <a:lin ang="5400000" scaled="0"/>
              </a:gradFill>
            </a:endParaRPr>
          </a:p>
        </p:txBody>
      </p:sp>
      <p:pic>
        <p:nvPicPr>
          <p:cNvPr id="5140" name="Picture 20" descr="Image result for json response icon">
            <a:extLst>
              <a:ext uri="{FF2B5EF4-FFF2-40B4-BE49-F238E27FC236}">
                <a16:creationId xmlns:a16="http://schemas.microsoft.com/office/drawing/2014/main" id="{85FE5E33-BAF3-430B-B618-76894BA498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8308" y="2283599"/>
            <a:ext cx="563545" cy="563545"/>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izquierda y derecha 42">
            <a:extLst>
              <a:ext uri="{FF2B5EF4-FFF2-40B4-BE49-F238E27FC236}">
                <a16:creationId xmlns:a16="http://schemas.microsoft.com/office/drawing/2014/main" id="{13BF682D-B39B-4E34-8CF5-8602A3463247}"/>
              </a:ext>
            </a:extLst>
          </p:cNvPr>
          <p:cNvSpPr/>
          <p:nvPr/>
        </p:nvSpPr>
        <p:spPr bwMode="auto">
          <a:xfrm rot="5400000">
            <a:off x="8100052" y="2359169"/>
            <a:ext cx="823493" cy="390838"/>
          </a:xfrm>
          <a:prstGeom prst="leftRightArrow">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934217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Management Activity API - </a:t>
            </a:r>
            <a:r>
              <a:rPr lang="en-US" dirty="0" err="1"/>
              <a:t>Operaciones</a:t>
            </a:r>
            <a:endParaRPr lang="en-US" dirty="0"/>
          </a:p>
        </p:txBody>
      </p:sp>
      <p:sp>
        <p:nvSpPr>
          <p:cNvPr id="3" name="Marcador de texto 2"/>
          <p:cNvSpPr>
            <a:spLocks noGrp="1"/>
          </p:cNvSpPr>
          <p:nvPr>
            <p:ph type="body" sz="quarter" idx="10"/>
          </p:nvPr>
        </p:nvSpPr>
        <p:spPr>
          <a:xfrm>
            <a:off x="520836" y="1017705"/>
            <a:ext cx="7808972" cy="430043"/>
          </a:xfrm>
        </p:spPr>
        <p:txBody>
          <a:bodyPr/>
          <a:lstStyle/>
          <a:p>
            <a:r>
              <a:rPr lang="en-US" dirty="0" err="1"/>
              <a:t>Tipos</a:t>
            </a:r>
            <a:r>
              <a:rPr lang="en-US" dirty="0"/>
              <a:t> de </a:t>
            </a:r>
            <a:r>
              <a:rPr lang="en-US" dirty="0" err="1"/>
              <a:t>contenido</a:t>
            </a:r>
            <a:r>
              <a:rPr lang="en-US" dirty="0"/>
              <a:t>:</a:t>
            </a:r>
          </a:p>
          <a:p>
            <a:endParaRPr lang="en-US" dirty="0"/>
          </a:p>
          <a:p>
            <a:endParaRPr lang="en-US" dirty="0"/>
          </a:p>
          <a:p>
            <a:endParaRPr lang="en-US" dirty="0"/>
          </a:p>
          <a:p>
            <a:r>
              <a:rPr lang="en-US" dirty="0" err="1"/>
              <a:t>Operaciones</a:t>
            </a:r>
            <a:r>
              <a:rPr lang="en-US" dirty="0"/>
              <a:t> </a:t>
            </a:r>
            <a:r>
              <a:rPr lang="en-US" dirty="0" err="1"/>
              <a:t>actualmente</a:t>
            </a:r>
            <a:r>
              <a:rPr lang="en-US" dirty="0"/>
              <a:t> </a:t>
            </a:r>
            <a:r>
              <a:rPr lang="en-US" dirty="0" err="1"/>
              <a:t>disponibles</a:t>
            </a:r>
            <a:r>
              <a:rPr lang="en-US" dirty="0"/>
              <a:t>:</a:t>
            </a:r>
          </a:p>
          <a:p>
            <a:pPr lvl="1"/>
            <a:endParaRPr lang="en-US" dirty="0"/>
          </a:p>
        </p:txBody>
      </p:sp>
      <p:pic>
        <p:nvPicPr>
          <p:cNvPr id="5" name="Imagen 4">
            <a:extLst>
              <a:ext uri="{FF2B5EF4-FFF2-40B4-BE49-F238E27FC236}">
                <a16:creationId xmlns:a16="http://schemas.microsoft.com/office/drawing/2014/main" id="{A9571157-E635-4B9F-9DE5-36B28C104464}"/>
              </a:ext>
            </a:extLst>
          </p:cNvPr>
          <p:cNvPicPr>
            <a:picLocks noChangeAspect="1"/>
          </p:cNvPicPr>
          <p:nvPr/>
        </p:nvPicPr>
        <p:blipFill>
          <a:blip r:embed="rId3"/>
          <a:stretch>
            <a:fillRect/>
          </a:stretch>
        </p:blipFill>
        <p:spPr>
          <a:xfrm>
            <a:off x="707138" y="3453994"/>
            <a:ext cx="7134155" cy="2807062"/>
          </a:xfrm>
          <a:prstGeom prst="rect">
            <a:avLst/>
          </a:prstGeom>
        </p:spPr>
      </p:pic>
      <p:sp>
        <p:nvSpPr>
          <p:cNvPr id="6" name="Rectángulo 5">
            <a:extLst>
              <a:ext uri="{FF2B5EF4-FFF2-40B4-BE49-F238E27FC236}">
                <a16:creationId xmlns:a16="http://schemas.microsoft.com/office/drawing/2014/main" id="{444682B3-E44D-423F-B475-B42B46EB29CD}"/>
              </a:ext>
            </a:extLst>
          </p:cNvPr>
          <p:cNvSpPr/>
          <p:nvPr/>
        </p:nvSpPr>
        <p:spPr>
          <a:xfrm>
            <a:off x="519248" y="6348738"/>
            <a:ext cx="10337306" cy="307777"/>
          </a:xfrm>
          <a:prstGeom prst="rect">
            <a:avLst/>
          </a:prstGeom>
        </p:spPr>
        <p:txBody>
          <a:bodyPr wrap="square">
            <a:spAutoFit/>
          </a:bodyPr>
          <a:lstStyle/>
          <a:p>
            <a:r>
              <a:rPr lang="ca-ES" sz="1400" i="1" dirty="0">
                <a:hlinkClick r:id="rId4"/>
              </a:rPr>
              <a:t>https://msdn.microsoft.com/en-us/office-365/office-365-management-activity-api-reference</a:t>
            </a:r>
            <a:r>
              <a:rPr lang="ca-ES" sz="1400" i="1" dirty="0"/>
              <a:t> </a:t>
            </a:r>
          </a:p>
        </p:txBody>
      </p:sp>
      <p:pic>
        <p:nvPicPr>
          <p:cNvPr id="8" name="Imagen 7">
            <a:extLst>
              <a:ext uri="{FF2B5EF4-FFF2-40B4-BE49-F238E27FC236}">
                <a16:creationId xmlns:a16="http://schemas.microsoft.com/office/drawing/2014/main" id="{8BEF7A7F-9C56-4C9A-9CC3-65FBD8BB8AE9}"/>
              </a:ext>
            </a:extLst>
          </p:cNvPr>
          <p:cNvPicPr>
            <a:picLocks noChangeAspect="1"/>
          </p:cNvPicPr>
          <p:nvPr/>
        </p:nvPicPr>
        <p:blipFill>
          <a:blip r:embed="rId5"/>
          <a:stretch>
            <a:fillRect/>
          </a:stretch>
        </p:blipFill>
        <p:spPr>
          <a:xfrm>
            <a:off x="707139" y="1447748"/>
            <a:ext cx="5518298" cy="1418468"/>
          </a:xfrm>
          <a:prstGeom prst="rect">
            <a:avLst/>
          </a:prstGeom>
        </p:spPr>
      </p:pic>
    </p:spTree>
    <p:extLst>
      <p:ext uri="{BB962C8B-B14F-4D97-AF65-F5344CB8AC3E}">
        <p14:creationId xmlns:p14="http://schemas.microsoft.com/office/powerpoint/2010/main" val="2367398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Management Activity API - </a:t>
            </a:r>
            <a:r>
              <a:rPr lang="en-US" dirty="0" err="1"/>
              <a:t>Operaciones</a:t>
            </a:r>
            <a:endParaRPr lang="en-US" dirty="0"/>
          </a:p>
        </p:txBody>
      </p:sp>
      <p:sp>
        <p:nvSpPr>
          <p:cNvPr id="3" name="Marcador de texto 2"/>
          <p:cNvSpPr>
            <a:spLocks noGrp="1"/>
          </p:cNvSpPr>
          <p:nvPr>
            <p:ph type="body" sz="quarter" idx="10"/>
          </p:nvPr>
        </p:nvSpPr>
        <p:spPr>
          <a:xfrm>
            <a:off x="516072" y="1773479"/>
            <a:ext cx="11155093" cy="1195189"/>
          </a:xfrm>
        </p:spPr>
        <p:txBody>
          <a:bodyPr/>
          <a:lstStyle/>
          <a:p>
            <a:r>
              <a:rPr lang="en-US" dirty="0"/>
              <a:t>https://manage.office.com/api/v1.0/</a:t>
            </a:r>
            <a:r>
              <a:rPr lang="ca-ES" dirty="0">
                <a:highlight>
                  <a:srgbClr val="FFFF00"/>
                </a:highlight>
              </a:rPr>
              <a:t>06cb9bec-6115-41f5-94d5-65047663d8c4</a:t>
            </a:r>
            <a:r>
              <a:rPr lang="en-US" dirty="0"/>
              <a:t>/activity/feed/subscriptions/</a:t>
            </a:r>
            <a:r>
              <a:rPr lang="en-US" dirty="0" err="1"/>
              <a:t>start?contentType</a:t>
            </a:r>
            <a:r>
              <a:rPr lang="en-US" dirty="0"/>
              <a:t>=</a:t>
            </a:r>
            <a:r>
              <a:rPr lang="en-US" dirty="0" err="1">
                <a:highlight>
                  <a:srgbClr val="FFFF00"/>
                </a:highlight>
              </a:rPr>
              <a:t>Audit.Sharepoint</a:t>
            </a:r>
            <a:r>
              <a:rPr lang="en-US" dirty="0" err="1"/>
              <a:t>&amp;publisherIdentifier</a:t>
            </a:r>
            <a:r>
              <a:rPr lang="en-US" dirty="0"/>
              <a:t>=</a:t>
            </a:r>
            <a:r>
              <a:rPr lang="ca-ES" dirty="0">
                <a:highlight>
                  <a:srgbClr val="FFFF00"/>
                </a:highlight>
              </a:rPr>
              <a:t>01da9bfa-9123-51fa-92d5-65047853e7c3</a:t>
            </a:r>
            <a:endParaRPr lang="en-US" dirty="0">
              <a:highlight>
                <a:srgbClr val="FFFF00"/>
              </a:highlight>
            </a:endParaRPr>
          </a:p>
          <a:p>
            <a:endParaRPr lang="en-US" dirty="0"/>
          </a:p>
        </p:txBody>
      </p:sp>
      <p:sp>
        <p:nvSpPr>
          <p:cNvPr id="7" name="CuadroTexto 6">
            <a:extLst>
              <a:ext uri="{FF2B5EF4-FFF2-40B4-BE49-F238E27FC236}">
                <a16:creationId xmlns:a16="http://schemas.microsoft.com/office/drawing/2014/main" id="{95DA643E-59DE-45ED-B5AA-C2FB9C471549}"/>
              </a:ext>
            </a:extLst>
          </p:cNvPr>
          <p:cNvSpPr txBox="1"/>
          <p:nvPr/>
        </p:nvSpPr>
        <p:spPr>
          <a:xfrm>
            <a:off x="516072" y="1134141"/>
            <a:ext cx="3738203" cy="369332"/>
          </a:xfrm>
          <a:prstGeom prst="rect">
            <a:avLst/>
          </a:prstGeom>
          <a:noFill/>
        </p:spPr>
        <p:txBody>
          <a:bodyPr wrap="none" lIns="0" tIns="0" rIns="0" bIns="0" rtlCol="0">
            <a:spAutoFit/>
          </a:bodyPr>
          <a:lstStyle/>
          <a:p>
            <a:r>
              <a:rPr lang="es-ES" sz="2400" spc="-70" dirty="0">
                <a:gradFill>
                  <a:gsLst>
                    <a:gs pos="2917">
                      <a:schemeClr val="bg2"/>
                    </a:gs>
                    <a:gs pos="95000">
                      <a:schemeClr val="bg2"/>
                    </a:gs>
                  </a:gsLst>
                  <a:lin ang="5400000" scaled="0"/>
                </a:gradFill>
              </a:rPr>
              <a:t>Iniciar una suscripción (POST)</a:t>
            </a:r>
            <a:endParaRPr lang="ca-ES" sz="2400" spc="-70" dirty="0">
              <a:gradFill>
                <a:gsLst>
                  <a:gs pos="2917">
                    <a:schemeClr val="bg2"/>
                  </a:gs>
                  <a:gs pos="95000">
                    <a:schemeClr val="bg2"/>
                  </a:gs>
                </a:gsLst>
                <a:lin ang="5400000" scaled="0"/>
              </a:gradFill>
            </a:endParaRPr>
          </a:p>
        </p:txBody>
      </p:sp>
      <p:sp>
        <p:nvSpPr>
          <p:cNvPr id="8" name="CuadroTexto 7">
            <a:extLst>
              <a:ext uri="{FF2B5EF4-FFF2-40B4-BE49-F238E27FC236}">
                <a16:creationId xmlns:a16="http://schemas.microsoft.com/office/drawing/2014/main" id="{94F7D19B-713F-44F5-91E7-1024898C94C9}"/>
              </a:ext>
            </a:extLst>
          </p:cNvPr>
          <p:cNvSpPr txBox="1"/>
          <p:nvPr/>
        </p:nvSpPr>
        <p:spPr>
          <a:xfrm>
            <a:off x="516071" y="3290705"/>
            <a:ext cx="5082866" cy="369332"/>
          </a:xfrm>
          <a:prstGeom prst="rect">
            <a:avLst/>
          </a:prstGeom>
          <a:noFill/>
        </p:spPr>
        <p:txBody>
          <a:bodyPr wrap="none" lIns="0" tIns="0" rIns="0" bIns="0" rtlCol="0">
            <a:spAutoFit/>
          </a:bodyPr>
          <a:lstStyle/>
          <a:p>
            <a:r>
              <a:rPr lang="es-ES" sz="2400" spc="-70" dirty="0">
                <a:gradFill>
                  <a:gsLst>
                    <a:gs pos="2917">
                      <a:schemeClr val="bg2"/>
                    </a:gs>
                    <a:gs pos="95000">
                      <a:schemeClr val="bg2"/>
                    </a:gs>
                  </a:gsLst>
                  <a:lin ang="5400000" scaled="0"/>
                </a:gradFill>
              </a:rPr>
              <a:t>Obtener las suscripciones actuales (GET)</a:t>
            </a:r>
            <a:endParaRPr lang="ca-ES" sz="2400" spc="-70" dirty="0">
              <a:gradFill>
                <a:gsLst>
                  <a:gs pos="2917">
                    <a:schemeClr val="bg2"/>
                  </a:gs>
                  <a:gs pos="95000">
                    <a:schemeClr val="bg2"/>
                  </a:gs>
                </a:gsLst>
                <a:lin ang="5400000" scaled="0"/>
              </a:gradFill>
            </a:endParaRPr>
          </a:p>
        </p:txBody>
      </p:sp>
      <p:sp>
        <p:nvSpPr>
          <p:cNvPr id="9" name="Marcador de texto 2">
            <a:extLst>
              <a:ext uri="{FF2B5EF4-FFF2-40B4-BE49-F238E27FC236}">
                <a16:creationId xmlns:a16="http://schemas.microsoft.com/office/drawing/2014/main" id="{5ACDFC42-5284-4942-8F2F-BC86C14987F8}"/>
              </a:ext>
            </a:extLst>
          </p:cNvPr>
          <p:cNvSpPr txBox="1">
            <a:spLocks/>
          </p:cNvSpPr>
          <p:nvPr/>
        </p:nvSpPr>
        <p:spPr>
          <a:xfrm>
            <a:off x="516072" y="3817679"/>
            <a:ext cx="11155093" cy="1195189"/>
          </a:xfrm>
          <a:prstGeom prst="rect">
            <a:avLst/>
          </a:prstGeom>
        </p:spPr>
        <p:txBody>
          <a:bodyPr vert="horz" lIns="0" tIns="0" rIns="0" bIns="0" rtlCol="0">
            <a:noAutofit/>
          </a:bodyPr>
          <a:lstStyle>
            <a:lvl1pPr marL="0" marR="0" indent="0" algn="l" defTabSz="685955" rtl="0" eaLnBrk="1" fontAlgn="auto" latinLnBrk="0" hangingPunct="1">
              <a:lnSpc>
                <a:spcPct val="95000"/>
              </a:lnSpc>
              <a:spcBef>
                <a:spcPct val="20000"/>
              </a:spcBef>
              <a:spcAft>
                <a:spcPts val="0"/>
              </a:spcAft>
              <a:buClrTx/>
              <a:buSzPct val="80000"/>
              <a:buFont typeface="Arial" pitchFamily="34" charset="0"/>
              <a:buNone/>
              <a:tabLst/>
              <a:defRPr sz="2401" kern="1200" spc="-53" baseline="0">
                <a:gradFill>
                  <a:gsLst>
                    <a:gs pos="1250">
                      <a:srgbClr val="000000"/>
                    </a:gs>
                    <a:gs pos="100000">
                      <a:srgbClr val="000000"/>
                    </a:gs>
                  </a:gsLst>
                  <a:lin ang="5400000" scaled="0"/>
                </a:gradFill>
                <a:latin typeface="Consolas" pitchFamily="49" charset="0"/>
                <a:ea typeface="+mn-ea"/>
                <a:cs typeface="Consolas" pitchFamily="49" charset="0"/>
              </a:defRPr>
            </a:lvl1pPr>
            <a:lvl2pPr marL="254862" marR="0" indent="0" algn="l" defTabSz="685955" rtl="0" eaLnBrk="1" fontAlgn="auto" latinLnBrk="0" hangingPunct="1">
              <a:lnSpc>
                <a:spcPct val="95000"/>
              </a:lnSpc>
              <a:spcBef>
                <a:spcPct val="20000"/>
              </a:spcBef>
              <a:spcAft>
                <a:spcPts val="0"/>
              </a:spcAft>
              <a:buClrTx/>
              <a:buSzPct val="90000"/>
              <a:buFont typeface="Wingdings" pitchFamily="2" charset="2"/>
              <a:buNone/>
              <a:tabLst/>
              <a:defRPr sz="1800" kern="1200" spc="0" baseline="0">
                <a:gradFill>
                  <a:gsLst>
                    <a:gs pos="1250">
                      <a:srgbClr val="000000"/>
                    </a:gs>
                    <a:gs pos="100000">
                      <a:srgbClr val="000000"/>
                    </a:gs>
                  </a:gsLst>
                  <a:lin ang="5400000" scaled="0"/>
                </a:gradFill>
                <a:latin typeface="Consolas" pitchFamily="49" charset="0"/>
                <a:ea typeface="+mn-ea"/>
                <a:cs typeface="Consolas" pitchFamily="49" charset="0"/>
              </a:defRPr>
            </a:lvl2pPr>
            <a:lvl3pPr marL="429931" marR="0" indent="0" algn="l" defTabSz="685955" rtl="0" eaLnBrk="1" fontAlgn="auto" latinLnBrk="0" hangingPunct="1">
              <a:lnSpc>
                <a:spcPct val="95000"/>
              </a:lnSpc>
              <a:spcBef>
                <a:spcPct val="20000"/>
              </a:spcBef>
              <a:spcAft>
                <a:spcPts val="0"/>
              </a:spcAft>
              <a:buClrTx/>
              <a:buSzPct val="90000"/>
              <a:buFont typeface="Wingdings" pitchFamily="2" charset="2"/>
              <a:buNone/>
              <a:tabLst>
                <a:tab pos="599044" algn="l"/>
              </a:tabLst>
              <a:defRPr sz="1800" kern="1200" spc="0" baseline="0">
                <a:gradFill>
                  <a:gsLst>
                    <a:gs pos="1250">
                      <a:srgbClr val="000000"/>
                    </a:gs>
                    <a:gs pos="100000">
                      <a:srgbClr val="000000"/>
                    </a:gs>
                  </a:gsLst>
                  <a:lin ang="5400000" scaled="0"/>
                </a:gradFill>
                <a:latin typeface="Consolas" pitchFamily="49" charset="0"/>
                <a:ea typeface="+mn-ea"/>
                <a:cs typeface="Consolas" pitchFamily="49" charset="0"/>
              </a:defRPr>
            </a:lvl3pPr>
            <a:lvl4pPr marL="599044" marR="0" indent="0" algn="l" defTabSz="685955" rtl="0" eaLnBrk="1" fontAlgn="auto" latinLnBrk="0" hangingPunct="1">
              <a:lnSpc>
                <a:spcPct val="95000"/>
              </a:lnSpc>
              <a:spcBef>
                <a:spcPct val="20000"/>
              </a:spcBef>
              <a:spcAft>
                <a:spcPts val="0"/>
              </a:spcAft>
              <a:buClrTx/>
              <a:buSzPct val="90000"/>
              <a:buFont typeface="Wingdings" pitchFamily="2" charset="2"/>
              <a:buNone/>
              <a:tabLst/>
              <a:defRPr sz="1500" kern="1200" spc="0" baseline="0">
                <a:gradFill>
                  <a:gsLst>
                    <a:gs pos="1250">
                      <a:srgbClr val="000000"/>
                    </a:gs>
                    <a:gs pos="100000">
                      <a:srgbClr val="000000"/>
                    </a:gs>
                  </a:gsLst>
                  <a:lin ang="5400000" scaled="0"/>
                </a:gradFill>
                <a:latin typeface="Consolas" pitchFamily="49" charset="0"/>
                <a:ea typeface="+mn-ea"/>
                <a:cs typeface="Consolas" pitchFamily="49" charset="0"/>
              </a:defRPr>
            </a:lvl4pPr>
            <a:lvl5pPr marL="772922" marR="0" indent="0" algn="l" defTabSz="685955" rtl="0" eaLnBrk="1" fontAlgn="auto" latinLnBrk="0" hangingPunct="1">
              <a:lnSpc>
                <a:spcPct val="95000"/>
              </a:lnSpc>
              <a:spcBef>
                <a:spcPct val="20000"/>
              </a:spcBef>
              <a:spcAft>
                <a:spcPts val="0"/>
              </a:spcAft>
              <a:buClrTx/>
              <a:buSzPct val="90000"/>
              <a:buFont typeface="Wingdings" pitchFamily="2" charset="2"/>
              <a:buNone/>
              <a:tabLst>
                <a:tab pos="942036" algn="l"/>
              </a:tabLst>
              <a:defRPr sz="1500" kern="1200" spc="0" baseline="0">
                <a:gradFill>
                  <a:gsLst>
                    <a:gs pos="1250">
                      <a:srgbClr val="000000"/>
                    </a:gs>
                    <a:gs pos="100000">
                      <a:srgbClr val="000000"/>
                    </a:gs>
                  </a:gsLst>
                  <a:lin ang="5400000" scaled="0"/>
                </a:gradFill>
                <a:latin typeface="Consolas" pitchFamily="49" charset="0"/>
                <a:ea typeface="+mn-ea"/>
                <a:cs typeface="Consolas" pitchFamily="49" charset="0"/>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https://manage.office.com/api/v1.0/</a:t>
            </a:r>
            <a:r>
              <a:rPr lang="ca-ES" dirty="0">
                <a:highlight>
                  <a:srgbClr val="FFFF00"/>
                </a:highlight>
              </a:rPr>
              <a:t>06cb9bec-6115-41f5-94d5-65047663d8c4</a:t>
            </a:r>
            <a:r>
              <a:rPr lang="en-US" dirty="0"/>
              <a:t>/activity/feed/subscriptions/</a:t>
            </a:r>
            <a:r>
              <a:rPr lang="es-ES" dirty="0" err="1"/>
              <a:t>list</a:t>
            </a:r>
            <a:endParaRPr lang="en-US" dirty="0">
              <a:highlight>
                <a:srgbClr val="FFFF00"/>
              </a:highlight>
            </a:endParaRPr>
          </a:p>
          <a:p>
            <a:endParaRPr lang="en-US" dirty="0"/>
          </a:p>
        </p:txBody>
      </p:sp>
    </p:spTree>
    <p:extLst>
      <p:ext uri="{BB962C8B-B14F-4D97-AF65-F5344CB8AC3E}">
        <p14:creationId xmlns:p14="http://schemas.microsoft.com/office/powerpoint/2010/main" val="3209833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Management Activity API - </a:t>
            </a:r>
            <a:r>
              <a:rPr lang="en-US" dirty="0" err="1"/>
              <a:t>Operaciones</a:t>
            </a:r>
            <a:endParaRPr lang="en-US" dirty="0"/>
          </a:p>
        </p:txBody>
      </p:sp>
      <p:sp>
        <p:nvSpPr>
          <p:cNvPr id="3" name="Marcador de texto 2"/>
          <p:cNvSpPr>
            <a:spLocks noGrp="1"/>
          </p:cNvSpPr>
          <p:nvPr>
            <p:ph type="body" sz="quarter" idx="10"/>
          </p:nvPr>
        </p:nvSpPr>
        <p:spPr>
          <a:xfrm>
            <a:off x="516072" y="1773479"/>
            <a:ext cx="11155093" cy="1195189"/>
          </a:xfrm>
        </p:spPr>
        <p:txBody>
          <a:bodyPr/>
          <a:lstStyle/>
          <a:p>
            <a:r>
              <a:rPr lang="en-US" dirty="0"/>
              <a:t>https://manage.office.com/api/v1.0/</a:t>
            </a:r>
            <a:r>
              <a:rPr lang="ca-ES" dirty="0">
                <a:highlight>
                  <a:srgbClr val="FFFF00"/>
                </a:highlight>
              </a:rPr>
              <a:t>06cb9bec-6115-41f5-94d5-65047663d8c4</a:t>
            </a:r>
            <a:r>
              <a:rPr lang="en-US" dirty="0"/>
              <a:t>/activity/feed/subscriptions/</a:t>
            </a:r>
            <a:r>
              <a:rPr lang="es-ES" dirty="0" err="1"/>
              <a:t>Content?ContentType</a:t>
            </a:r>
            <a:r>
              <a:rPr lang="es-ES" dirty="0"/>
              <a:t>=</a:t>
            </a:r>
            <a:r>
              <a:rPr lang="es-ES" dirty="0" err="1">
                <a:highlight>
                  <a:srgbClr val="FFFF00"/>
                </a:highlight>
              </a:rPr>
              <a:t>Audit.Sharepoint</a:t>
            </a:r>
            <a:endParaRPr lang="en-US" dirty="0">
              <a:highlight>
                <a:srgbClr val="FFFF00"/>
              </a:highlight>
            </a:endParaRPr>
          </a:p>
          <a:p>
            <a:endParaRPr lang="en-US" dirty="0"/>
          </a:p>
        </p:txBody>
      </p:sp>
      <p:sp>
        <p:nvSpPr>
          <p:cNvPr id="7" name="CuadroTexto 6">
            <a:extLst>
              <a:ext uri="{FF2B5EF4-FFF2-40B4-BE49-F238E27FC236}">
                <a16:creationId xmlns:a16="http://schemas.microsoft.com/office/drawing/2014/main" id="{95DA643E-59DE-45ED-B5AA-C2FB9C471549}"/>
              </a:ext>
            </a:extLst>
          </p:cNvPr>
          <p:cNvSpPr txBox="1"/>
          <p:nvPr/>
        </p:nvSpPr>
        <p:spPr>
          <a:xfrm>
            <a:off x="516072" y="1134141"/>
            <a:ext cx="6462859" cy="369332"/>
          </a:xfrm>
          <a:prstGeom prst="rect">
            <a:avLst/>
          </a:prstGeom>
          <a:noFill/>
        </p:spPr>
        <p:txBody>
          <a:bodyPr wrap="none" lIns="0" tIns="0" rIns="0" bIns="0" rtlCol="0">
            <a:spAutoFit/>
          </a:bodyPr>
          <a:lstStyle/>
          <a:p>
            <a:r>
              <a:rPr lang="es-ES" sz="2400" spc="-70" dirty="0">
                <a:gradFill>
                  <a:gsLst>
                    <a:gs pos="2917">
                      <a:schemeClr val="bg2"/>
                    </a:gs>
                    <a:gs pos="95000">
                      <a:schemeClr val="bg2"/>
                    </a:gs>
                  </a:gsLst>
                  <a:lin ang="5400000" scaled="0"/>
                </a:gradFill>
              </a:rPr>
              <a:t>Obtener la lista de Content Blobs disponibles (GET)</a:t>
            </a:r>
            <a:endParaRPr lang="ca-ES" sz="2400" spc="-70" dirty="0">
              <a:gradFill>
                <a:gsLst>
                  <a:gs pos="2917">
                    <a:schemeClr val="bg2"/>
                  </a:gs>
                  <a:gs pos="95000">
                    <a:schemeClr val="bg2"/>
                  </a:gs>
                </a:gsLst>
                <a:lin ang="5400000" scaled="0"/>
              </a:gradFill>
            </a:endParaRPr>
          </a:p>
        </p:txBody>
      </p:sp>
      <p:sp>
        <p:nvSpPr>
          <p:cNvPr id="8" name="CuadroTexto 7">
            <a:extLst>
              <a:ext uri="{FF2B5EF4-FFF2-40B4-BE49-F238E27FC236}">
                <a16:creationId xmlns:a16="http://schemas.microsoft.com/office/drawing/2014/main" id="{94F7D19B-713F-44F5-91E7-1024898C94C9}"/>
              </a:ext>
            </a:extLst>
          </p:cNvPr>
          <p:cNvSpPr txBox="1"/>
          <p:nvPr/>
        </p:nvSpPr>
        <p:spPr>
          <a:xfrm>
            <a:off x="516071" y="3290705"/>
            <a:ext cx="5550430" cy="369332"/>
          </a:xfrm>
          <a:prstGeom prst="rect">
            <a:avLst/>
          </a:prstGeom>
          <a:noFill/>
        </p:spPr>
        <p:txBody>
          <a:bodyPr wrap="none" lIns="0" tIns="0" rIns="0" bIns="0" rtlCol="0">
            <a:spAutoFit/>
          </a:bodyPr>
          <a:lstStyle/>
          <a:p>
            <a:r>
              <a:rPr lang="es-ES" sz="2400" spc="-70" dirty="0">
                <a:gradFill>
                  <a:gsLst>
                    <a:gs pos="2917">
                      <a:schemeClr val="bg2"/>
                    </a:gs>
                    <a:gs pos="95000">
                      <a:schemeClr val="bg2"/>
                    </a:gs>
                  </a:gsLst>
                  <a:lin ang="5400000" scaled="0"/>
                </a:gradFill>
              </a:rPr>
              <a:t>Obtener el detalle de un Content Blob (GET)</a:t>
            </a:r>
            <a:endParaRPr lang="ca-ES" sz="2400" spc="-70" dirty="0">
              <a:gradFill>
                <a:gsLst>
                  <a:gs pos="2917">
                    <a:schemeClr val="bg2"/>
                  </a:gs>
                  <a:gs pos="95000">
                    <a:schemeClr val="bg2"/>
                  </a:gs>
                </a:gsLst>
                <a:lin ang="5400000" scaled="0"/>
              </a:gradFill>
            </a:endParaRPr>
          </a:p>
        </p:txBody>
      </p:sp>
      <p:sp>
        <p:nvSpPr>
          <p:cNvPr id="9" name="Marcador de texto 2">
            <a:extLst>
              <a:ext uri="{FF2B5EF4-FFF2-40B4-BE49-F238E27FC236}">
                <a16:creationId xmlns:a16="http://schemas.microsoft.com/office/drawing/2014/main" id="{5ACDFC42-5284-4942-8F2F-BC86C14987F8}"/>
              </a:ext>
            </a:extLst>
          </p:cNvPr>
          <p:cNvSpPr txBox="1">
            <a:spLocks/>
          </p:cNvSpPr>
          <p:nvPr/>
        </p:nvSpPr>
        <p:spPr>
          <a:xfrm>
            <a:off x="516072" y="3817679"/>
            <a:ext cx="11155093" cy="1195189"/>
          </a:xfrm>
          <a:prstGeom prst="rect">
            <a:avLst/>
          </a:prstGeom>
        </p:spPr>
        <p:txBody>
          <a:bodyPr vert="horz" lIns="0" tIns="0" rIns="0" bIns="0" rtlCol="0">
            <a:noAutofit/>
          </a:bodyPr>
          <a:lstStyle>
            <a:lvl1pPr marL="0" marR="0" indent="0" algn="l" defTabSz="685955" rtl="0" eaLnBrk="1" fontAlgn="auto" latinLnBrk="0" hangingPunct="1">
              <a:lnSpc>
                <a:spcPct val="95000"/>
              </a:lnSpc>
              <a:spcBef>
                <a:spcPct val="20000"/>
              </a:spcBef>
              <a:spcAft>
                <a:spcPts val="0"/>
              </a:spcAft>
              <a:buClrTx/>
              <a:buSzPct val="80000"/>
              <a:buFont typeface="Arial" pitchFamily="34" charset="0"/>
              <a:buNone/>
              <a:tabLst/>
              <a:defRPr sz="2401" kern="1200" spc="-53" baseline="0">
                <a:gradFill>
                  <a:gsLst>
                    <a:gs pos="1250">
                      <a:srgbClr val="000000"/>
                    </a:gs>
                    <a:gs pos="100000">
                      <a:srgbClr val="000000"/>
                    </a:gs>
                  </a:gsLst>
                  <a:lin ang="5400000" scaled="0"/>
                </a:gradFill>
                <a:latin typeface="Consolas" pitchFamily="49" charset="0"/>
                <a:ea typeface="+mn-ea"/>
                <a:cs typeface="Consolas" pitchFamily="49" charset="0"/>
              </a:defRPr>
            </a:lvl1pPr>
            <a:lvl2pPr marL="254862" marR="0" indent="0" algn="l" defTabSz="685955" rtl="0" eaLnBrk="1" fontAlgn="auto" latinLnBrk="0" hangingPunct="1">
              <a:lnSpc>
                <a:spcPct val="95000"/>
              </a:lnSpc>
              <a:spcBef>
                <a:spcPct val="20000"/>
              </a:spcBef>
              <a:spcAft>
                <a:spcPts val="0"/>
              </a:spcAft>
              <a:buClrTx/>
              <a:buSzPct val="90000"/>
              <a:buFont typeface="Wingdings" pitchFamily="2" charset="2"/>
              <a:buNone/>
              <a:tabLst/>
              <a:defRPr sz="1800" kern="1200" spc="0" baseline="0">
                <a:gradFill>
                  <a:gsLst>
                    <a:gs pos="1250">
                      <a:srgbClr val="000000"/>
                    </a:gs>
                    <a:gs pos="100000">
                      <a:srgbClr val="000000"/>
                    </a:gs>
                  </a:gsLst>
                  <a:lin ang="5400000" scaled="0"/>
                </a:gradFill>
                <a:latin typeface="Consolas" pitchFamily="49" charset="0"/>
                <a:ea typeface="+mn-ea"/>
                <a:cs typeface="Consolas" pitchFamily="49" charset="0"/>
              </a:defRPr>
            </a:lvl2pPr>
            <a:lvl3pPr marL="429931" marR="0" indent="0" algn="l" defTabSz="685955" rtl="0" eaLnBrk="1" fontAlgn="auto" latinLnBrk="0" hangingPunct="1">
              <a:lnSpc>
                <a:spcPct val="95000"/>
              </a:lnSpc>
              <a:spcBef>
                <a:spcPct val="20000"/>
              </a:spcBef>
              <a:spcAft>
                <a:spcPts val="0"/>
              </a:spcAft>
              <a:buClrTx/>
              <a:buSzPct val="90000"/>
              <a:buFont typeface="Wingdings" pitchFamily="2" charset="2"/>
              <a:buNone/>
              <a:tabLst>
                <a:tab pos="599044" algn="l"/>
              </a:tabLst>
              <a:defRPr sz="1800" kern="1200" spc="0" baseline="0">
                <a:gradFill>
                  <a:gsLst>
                    <a:gs pos="1250">
                      <a:srgbClr val="000000"/>
                    </a:gs>
                    <a:gs pos="100000">
                      <a:srgbClr val="000000"/>
                    </a:gs>
                  </a:gsLst>
                  <a:lin ang="5400000" scaled="0"/>
                </a:gradFill>
                <a:latin typeface="Consolas" pitchFamily="49" charset="0"/>
                <a:ea typeface="+mn-ea"/>
                <a:cs typeface="Consolas" pitchFamily="49" charset="0"/>
              </a:defRPr>
            </a:lvl3pPr>
            <a:lvl4pPr marL="599044" marR="0" indent="0" algn="l" defTabSz="685955" rtl="0" eaLnBrk="1" fontAlgn="auto" latinLnBrk="0" hangingPunct="1">
              <a:lnSpc>
                <a:spcPct val="95000"/>
              </a:lnSpc>
              <a:spcBef>
                <a:spcPct val="20000"/>
              </a:spcBef>
              <a:spcAft>
                <a:spcPts val="0"/>
              </a:spcAft>
              <a:buClrTx/>
              <a:buSzPct val="90000"/>
              <a:buFont typeface="Wingdings" pitchFamily="2" charset="2"/>
              <a:buNone/>
              <a:tabLst/>
              <a:defRPr sz="1500" kern="1200" spc="0" baseline="0">
                <a:gradFill>
                  <a:gsLst>
                    <a:gs pos="1250">
                      <a:srgbClr val="000000"/>
                    </a:gs>
                    <a:gs pos="100000">
                      <a:srgbClr val="000000"/>
                    </a:gs>
                  </a:gsLst>
                  <a:lin ang="5400000" scaled="0"/>
                </a:gradFill>
                <a:latin typeface="Consolas" pitchFamily="49" charset="0"/>
                <a:ea typeface="+mn-ea"/>
                <a:cs typeface="Consolas" pitchFamily="49" charset="0"/>
              </a:defRPr>
            </a:lvl4pPr>
            <a:lvl5pPr marL="772922" marR="0" indent="0" algn="l" defTabSz="685955" rtl="0" eaLnBrk="1" fontAlgn="auto" latinLnBrk="0" hangingPunct="1">
              <a:lnSpc>
                <a:spcPct val="95000"/>
              </a:lnSpc>
              <a:spcBef>
                <a:spcPct val="20000"/>
              </a:spcBef>
              <a:spcAft>
                <a:spcPts val="0"/>
              </a:spcAft>
              <a:buClrTx/>
              <a:buSzPct val="90000"/>
              <a:buFont typeface="Wingdings" pitchFamily="2" charset="2"/>
              <a:buNone/>
              <a:tabLst>
                <a:tab pos="942036" algn="l"/>
              </a:tabLst>
              <a:defRPr sz="1500" kern="1200" spc="0" baseline="0">
                <a:gradFill>
                  <a:gsLst>
                    <a:gs pos="1250">
                      <a:srgbClr val="000000"/>
                    </a:gs>
                    <a:gs pos="100000">
                      <a:srgbClr val="000000"/>
                    </a:gs>
                  </a:gsLst>
                  <a:lin ang="5400000" scaled="0"/>
                </a:gradFill>
                <a:latin typeface="Consolas" pitchFamily="49" charset="0"/>
                <a:ea typeface="+mn-ea"/>
                <a:cs typeface="Consolas" pitchFamily="49" charset="0"/>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https://manage.office.com/api/v1.0/</a:t>
            </a:r>
            <a:r>
              <a:rPr lang="ca-ES" dirty="0">
                <a:highlight>
                  <a:srgbClr val="FFFF00"/>
                </a:highlight>
              </a:rPr>
              <a:t>06cb9bec-6115-41f5-94d5-65047663d8c4</a:t>
            </a:r>
            <a:r>
              <a:rPr lang="en-US" dirty="0"/>
              <a:t>/activity/Details/</a:t>
            </a:r>
            <a:r>
              <a:rPr lang="en-US" dirty="0">
                <a:highlight>
                  <a:srgbClr val="FFFF00"/>
                </a:highlight>
              </a:rPr>
              <a:t>20180606071654778031970$20180606071654778031970$audit_sharepoint$Audit_SharePoint</a:t>
            </a:r>
          </a:p>
          <a:p>
            <a:endParaRPr lang="en-US" dirty="0"/>
          </a:p>
        </p:txBody>
      </p:sp>
    </p:spTree>
    <p:extLst>
      <p:ext uri="{BB962C8B-B14F-4D97-AF65-F5344CB8AC3E}">
        <p14:creationId xmlns:p14="http://schemas.microsoft.com/office/powerpoint/2010/main" val="2865802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Management Activity API - </a:t>
            </a:r>
            <a:r>
              <a:rPr lang="en-US" dirty="0" err="1"/>
              <a:t>Operaciones</a:t>
            </a:r>
            <a:endParaRPr lang="en-US" dirty="0"/>
          </a:p>
        </p:txBody>
      </p:sp>
      <p:sp>
        <p:nvSpPr>
          <p:cNvPr id="7" name="CuadroTexto 6">
            <a:extLst>
              <a:ext uri="{FF2B5EF4-FFF2-40B4-BE49-F238E27FC236}">
                <a16:creationId xmlns:a16="http://schemas.microsoft.com/office/drawing/2014/main" id="{95DA643E-59DE-45ED-B5AA-C2FB9C471549}"/>
              </a:ext>
            </a:extLst>
          </p:cNvPr>
          <p:cNvSpPr txBox="1"/>
          <p:nvPr/>
        </p:nvSpPr>
        <p:spPr>
          <a:xfrm>
            <a:off x="516072" y="1134141"/>
            <a:ext cx="3447867" cy="369332"/>
          </a:xfrm>
          <a:prstGeom prst="rect">
            <a:avLst/>
          </a:prstGeom>
          <a:noFill/>
        </p:spPr>
        <p:txBody>
          <a:bodyPr wrap="none" lIns="0" tIns="0" rIns="0" bIns="0" rtlCol="0">
            <a:spAutoFit/>
          </a:bodyPr>
          <a:lstStyle/>
          <a:p>
            <a:r>
              <a:rPr lang="es-ES" sz="2400" spc="-70" dirty="0">
                <a:gradFill>
                  <a:gsLst>
                    <a:gs pos="2917">
                      <a:schemeClr val="bg2"/>
                    </a:gs>
                    <a:gs pos="95000">
                      <a:schemeClr val="bg2"/>
                    </a:gs>
                  </a:gsLst>
                  <a:lin ang="5400000" scaled="0"/>
                </a:gradFill>
              </a:rPr>
              <a:t>Detalle de un Content Blob</a:t>
            </a:r>
            <a:endParaRPr lang="ca-ES" sz="2400"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1565D9BF-9A85-4FA8-B21B-BA37985293BE}"/>
              </a:ext>
            </a:extLst>
          </p:cNvPr>
          <p:cNvPicPr>
            <a:picLocks noChangeAspect="1"/>
          </p:cNvPicPr>
          <p:nvPr/>
        </p:nvPicPr>
        <p:blipFill>
          <a:blip r:embed="rId3"/>
          <a:stretch>
            <a:fillRect/>
          </a:stretch>
        </p:blipFill>
        <p:spPr>
          <a:xfrm>
            <a:off x="512502" y="1661115"/>
            <a:ext cx="5582704" cy="5085567"/>
          </a:xfrm>
          <a:prstGeom prst="rect">
            <a:avLst/>
          </a:prstGeom>
        </p:spPr>
      </p:pic>
      <p:sp>
        <p:nvSpPr>
          <p:cNvPr id="10" name="Rectángulo 9">
            <a:extLst>
              <a:ext uri="{FF2B5EF4-FFF2-40B4-BE49-F238E27FC236}">
                <a16:creationId xmlns:a16="http://schemas.microsoft.com/office/drawing/2014/main" id="{4991331D-8CAF-4131-B167-69C26EE57EDF}"/>
              </a:ext>
            </a:extLst>
          </p:cNvPr>
          <p:cNvSpPr/>
          <p:nvPr/>
        </p:nvSpPr>
        <p:spPr bwMode="auto">
          <a:xfrm>
            <a:off x="4855129" y="2730674"/>
            <a:ext cx="1094734" cy="75156"/>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ángulo 10">
            <a:extLst>
              <a:ext uri="{FF2B5EF4-FFF2-40B4-BE49-F238E27FC236}">
                <a16:creationId xmlns:a16="http://schemas.microsoft.com/office/drawing/2014/main" id="{64F60918-715A-4C3E-A781-9E4250308BD2}"/>
              </a:ext>
            </a:extLst>
          </p:cNvPr>
          <p:cNvSpPr/>
          <p:nvPr/>
        </p:nvSpPr>
        <p:spPr bwMode="auto">
          <a:xfrm>
            <a:off x="2101490" y="4010417"/>
            <a:ext cx="1094734" cy="75156"/>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ángulo 11">
            <a:extLst>
              <a:ext uri="{FF2B5EF4-FFF2-40B4-BE49-F238E27FC236}">
                <a16:creationId xmlns:a16="http://schemas.microsoft.com/office/drawing/2014/main" id="{75F47208-C381-42A2-94B4-74B7DE64AF8F}"/>
              </a:ext>
            </a:extLst>
          </p:cNvPr>
          <p:cNvSpPr/>
          <p:nvPr/>
        </p:nvSpPr>
        <p:spPr bwMode="auto">
          <a:xfrm>
            <a:off x="4855129" y="5225442"/>
            <a:ext cx="1094734" cy="75156"/>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ángulo 12">
            <a:extLst>
              <a:ext uri="{FF2B5EF4-FFF2-40B4-BE49-F238E27FC236}">
                <a16:creationId xmlns:a16="http://schemas.microsoft.com/office/drawing/2014/main" id="{849FCDD2-BC8D-43C7-908B-DA7FF95301EE}"/>
              </a:ext>
            </a:extLst>
          </p:cNvPr>
          <p:cNvSpPr/>
          <p:nvPr/>
        </p:nvSpPr>
        <p:spPr bwMode="auto">
          <a:xfrm>
            <a:off x="2209120" y="6583843"/>
            <a:ext cx="1094734" cy="75156"/>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adroTexto 13">
            <a:extLst>
              <a:ext uri="{FF2B5EF4-FFF2-40B4-BE49-F238E27FC236}">
                <a16:creationId xmlns:a16="http://schemas.microsoft.com/office/drawing/2014/main" id="{DE2418CD-2DA3-49A4-A1E4-F412B9AA9BC1}"/>
              </a:ext>
            </a:extLst>
          </p:cNvPr>
          <p:cNvSpPr txBox="1"/>
          <p:nvPr/>
        </p:nvSpPr>
        <p:spPr>
          <a:xfrm>
            <a:off x="5164501" y="3159540"/>
            <a:ext cx="6323398" cy="369332"/>
          </a:xfrm>
          <a:prstGeom prst="rect">
            <a:avLst/>
          </a:prstGeom>
          <a:noFill/>
        </p:spPr>
        <p:txBody>
          <a:bodyPr wrap="none" lIns="0" tIns="0" rIns="0" bIns="0" rtlCol="0">
            <a:spAutoFit/>
          </a:bodyPr>
          <a:lstStyle/>
          <a:p>
            <a:r>
              <a:rPr lang="es-ES" sz="2400" spc="-70">
                <a:solidFill>
                  <a:srgbClr val="FF0000"/>
                </a:solidFill>
              </a:rPr>
              <a:t>¡Cada tipo de contenido tiene un schema distinto!</a:t>
            </a:r>
            <a:endParaRPr lang="ca-ES" sz="2400" spc="-70" dirty="0">
              <a:solidFill>
                <a:srgbClr val="FF0000"/>
              </a:solidFill>
            </a:endParaRPr>
          </a:p>
        </p:txBody>
      </p:sp>
      <p:sp>
        <p:nvSpPr>
          <p:cNvPr id="15" name="Rectángulo 14">
            <a:extLst>
              <a:ext uri="{FF2B5EF4-FFF2-40B4-BE49-F238E27FC236}">
                <a16:creationId xmlns:a16="http://schemas.microsoft.com/office/drawing/2014/main" id="{EB2B153A-6EEF-4A12-85D8-90AB18B586BB}"/>
              </a:ext>
            </a:extLst>
          </p:cNvPr>
          <p:cNvSpPr/>
          <p:nvPr/>
        </p:nvSpPr>
        <p:spPr>
          <a:xfrm>
            <a:off x="5064691" y="3687251"/>
            <a:ext cx="6096000" cy="646331"/>
          </a:xfrm>
          <a:prstGeom prst="rect">
            <a:avLst/>
          </a:prstGeom>
        </p:spPr>
        <p:txBody>
          <a:bodyPr>
            <a:spAutoFit/>
          </a:bodyPr>
          <a:lstStyle/>
          <a:p>
            <a:r>
              <a:rPr lang="ca-ES" dirty="0">
                <a:hlinkClick r:id="rId4"/>
              </a:rPr>
              <a:t>https://msdn.microsoft.com/en-us/office-365/office-365-management-activity-api-schema</a:t>
            </a:r>
            <a:r>
              <a:rPr lang="ca-ES" dirty="0"/>
              <a:t> </a:t>
            </a:r>
          </a:p>
        </p:txBody>
      </p:sp>
    </p:spTree>
    <p:extLst>
      <p:ext uri="{BB962C8B-B14F-4D97-AF65-F5344CB8AC3E}">
        <p14:creationId xmlns:p14="http://schemas.microsoft.com/office/powerpoint/2010/main" val="394249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Office 365 Management API - Seguridad</a:t>
            </a:r>
          </a:p>
        </p:txBody>
      </p:sp>
      <p:sp>
        <p:nvSpPr>
          <p:cNvPr id="9" name="Marcador de texto 2">
            <a:extLst>
              <a:ext uri="{FF2B5EF4-FFF2-40B4-BE49-F238E27FC236}">
                <a16:creationId xmlns:a16="http://schemas.microsoft.com/office/drawing/2014/main" id="{3C4A8186-DB8F-44E2-8B06-0714B0ABFB07}"/>
              </a:ext>
            </a:extLst>
          </p:cNvPr>
          <p:cNvSpPr>
            <a:spLocks noGrp="1"/>
          </p:cNvSpPr>
          <p:nvPr>
            <p:ph type="body" sz="quarter" idx="10"/>
          </p:nvPr>
        </p:nvSpPr>
        <p:spPr>
          <a:xfrm>
            <a:off x="520836" y="1017705"/>
            <a:ext cx="11378890" cy="374077"/>
          </a:xfrm>
        </p:spPr>
        <p:txBody>
          <a:bodyPr/>
          <a:lstStyle/>
          <a:p>
            <a:r>
              <a:rPr lang="es-ES" dirty="0"/>
              <a:t>Necesitamos obtener permisos para realizar las distintas operaciones:</a:t>
            </a:r>
          </a:p>
        </p:txBody>
      </p:sp>
      <p:sp>
        <p:nvSpPr>
          <p:cNvPr id="10" name="Marcador de texto 2">
            <a:extLst>
              <a:ext uri="{FF2B5EF4-FFF2-40B4-BE49-F238E27FC236}">
                <a16:creationId xmlns:a16="http://schemas.microsoft.com/office/drawing/2014/main" id="{D1547B5F-1A6D-4208-9DE3-DD5CB69679AB}"/>
              </a:ext>
            </a:extLst>
          </p:cNvPr>
          <p:cNvSpPr txBox="1">
            <a:spLocks/>
          </p:cNvSpPr>
          <p:nvPr/>
        </p:nvSpPr>
        <p:spPr>
          <a:xfrm>
            <a:off x="1139868" y="1570938"/>
            <a:ext cx="10759858" cy="276999"/>
          </a:xfrm>
          <a:prstGeom prst="rect">
            <a:avLst/>
          </a:prstGeom>
        </p:spPr>
        <p:txBody>
          <a:bodyPr vert="horz" wrap="square" lIns="0" tIns="0" rIns="0" bIns="0" rtlCol="0">
            <a:spAutoFit/>
          </a:bodyPr>
          <a:lstStyle>
            <a:lvl1pPr marL="219133" marR="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defRPr lang="en-US" sz="2701" kern="1200" spc="-53" baseline="0" dirty="0" smtClean="0">
                <a:solidFill>
                  <a:srgbClr val="333333"/>
                </a:solidFill>
                <a:latin typeface="+mj-lt"/>
                <a:ea typeface="+mn-ea"/>
                <a:cs typeface="+mn-cs"/>
              </a:defRPr>
            </a:lvl1pPr>
            <a:lvl2pPr marL="390629" marR="0" indent="-171496"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2pPr>
            <a:lvl3pPr marL="514487" marR="0" indent="-12385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3pPr>
            <a:lvl4pPr marL="647873" marR="0" indent="-133386"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771731" marR="0" indent="-12385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14350" indent="-514350">
              <a:buFont typeface="+mj-lt"/>
              <a:buAutoNum type="arabicPeriod"/>
            </a:pPr>
            <a:r>
              <a:rPr lang="es-ES" sz="2000" dirty="0"/>
              <a:t>Registrar la aplicación en Azure AD y definir los permisos que necesitará nuestra aplicación.</a:t>
            </a:r>
          </a:p>
        </p:txBody>
      </p:sp>
      <p:pic>
        <p:nvPicPr>
          <p:cNvPr id="6" name="Imagen 5">
            <a:extLst>
              <a:ext uri="{FF2B5EF4-FFF2-40B4-BE49-F238E27FC236}">
                <a16:creationId xmlns:a16="http://schemas.microsoft.com/office/drawing/2014/main" id="{73AF59E6-32A2-4CE1-91E2-402BB63F59F4}"/>
              </a:ext>
            </a:extLst>
          </p:cNvPr>
          <p:cNvPicPr>
            <a:picLocks noChangeAspect="1"/>
          </p:cNvPicPr>
          <p:nvPr/>
        </p:nvPicPr>
        <p:blipFill>
          <a:blip r:embed="rId3"/>
          <a:stretch>
            <a:fillRect/>
          </a:stretch>
        </p:blipFill>
        <p:spPr>
          <a:xfrm>
            <a:off x="1521108" y="1847937"/>
            <a:ext cx="5325367" cy="2197970"/>
          </a:xfrm>
          <a:prstGeom prst="rect">
            <a:avLst/>
          </a:prstGeom>
        </p:spPr>
      </p:pic>
      <p:sp>
        <p:nvSpPr>
          <p:cNvPr id="11" name="Marcador de texto 2">
            <a:extLst>
              <a:ext uri="{FF2B5EF4-FFF2-40B4-BE49-F238E27FC236}">
                <a16:creationId xmlns:a16="http://schemas.microsoft.com/office/drawing/2014/main" id="{DDA0A389-4017-409F-9B28-56776BF354C2}"/>
              </a:ext>
            </a:extLst>
          </p:cNvPr>
          <p:cNvSpPr txBox="1">
            <a:spLocks/>
          </p:cNvSpPr>
          <p:nvPr/>
        </p:nvSpPr>
        <p:spPr>
          <a:xfrm>
            <a:off x="1139868" y="4386664"/>
            <a:ext cx="10759858" cy="1061829"/>
          </a:xfrm>
          <a:prstGeom prst="rect">
            <a:avLst/>
          </a:prstGeom>
        </p:spPr>
        <p:txBody>
          <a:bodyPr vert="horz" wrap="square" lIns="0" tIns="0" rIns="0" bIns="0" rtlCol="0">
            <a:spAutoFit/>
          </a:bodyPr>
          <a:lstStyle>
            <a:lvl1pPr marL="219133" marR="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defRPr lang="en-US" sz="2701" kern="1200" spc="-53" baseline="0" dirty="0" smtClean="0">
                <a:solidFill>
                  <a:srgbClr val="333333"/>
                </a:solidFill>
                <a:latin typeface="+mj-lt"/>
                <a:ea typeface="+mn-ea"/>
                <a:cs typeface="+mn-cs"/>
              </a:defRPr>
            </a:lvl1pPr>
            <a:lvl2pPr marL="390629" marR="0" indent="-171496"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2pPr>
            <a:lvl3pPr marL="514487" marR="0" indent="-12385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3pPr>
            <a:lvl4pPr marL="647873" marR="0" indent="-133386"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771731" marR="0" indent="-12385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mj-lt"/>
              <a:buAutoNum type="arabicPeriod" startAt="2"/>
            </a:pPr>
            <a:r>
              <a:rPr lang="es-ES" sz="2000" dirty="0"/>
              <a:t>Obtener el “consentimiento” del administrador del </a:t>
            </a:r>
            <a:r>
              <a:rPr lang="es-ES" sz="2000" dirty="0" err="1"/>
              <a:t>tenant</a:t>
            </a:r>
            <a:r>
              <a:rPr lang="es-ES" sz="2000" dirty="0"/>
              <a:t>.</a:t>
            </a:r>
          </a:p>
          <a:p>
            <a:pPr marL="457200" indent="-457200">
              <a:buFont typeface="+mj-lt"/>
              <a:buAutoNum type="arabicPeriod" startAt="2"/>
            </a:pPr>
            <a:r>
              <a:rPr lang="es-ES" sz="2000" dirty="0"/>
              <a:t>Pedir un token de acceso a Azure AD.</a:t>
            </a:r>
          </a:p>
          <a:p>
            <a:pPr marL="457200" indent="-457200">
              <a:buFont typeface="+mj-lt"/>
              <a:buAutoNum type="arabicPeriod" startAt="2"/>
            </a:pPr>
            <a:r>
              <a:rPr lang="es-ES" sz="2000" dirty="0"/>
              <a:t>Realizar las llamadas a Office 365 Management </a:t>
            </a:r>
            <a:r>
              <a:rPr lang="es-ES" sz="2000" dirty="0" err="1"/>
              <a:t>Activity</a:t>
            </a:r>
            <a:r>
              <a:rPr lang="es-ES" sz="2000" dirty="0"/>
              <a:t> API.</a:t>
            </a:r>
          </a:p>
        </p:txBody>
      </p:sp>
    </p:spTree>
    <p:extLst>
      <p:ext uri="{BB962C8B-B14F-4D97-AF65-F5344CB8AC3E}">
        <p14:creationId xmlns:p14="http://schemas.microsoft.com/office/powerpoint/2010/main" val="446869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Office 365 Management API - Seguridad</a:t>
            </a:r>
          </a:p>
        </p:txBody>
      </p:sp>
      <p:pic>
        <p:nvPicPr>
          <p:cNvPr id="2050" name="Picture 2" descr="Management APIs getting started authorization flow">
            <a:extLst>
              <a:ext uri="{FF2B5EF4-FFF2-40B4-BE49-F238E27FC236}">
                <a16:creationId xmlns:a16="http://schemas.microsoft.com/office/drawing/2014/main" id="{4511BC81-DA33-4C7A-A37B-7071DD14C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017" y="1134388"/>
            <a:ext cx="7381875"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67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Demo</a:t>
            </a:r>
          </a:p>
        </p:txBody>
      </p:sp>
    </p:spTree>
    <p:extLst>
      <p:ext uri="{BB962C8B-B14F-4D97-AF65-F5344CB8AC3E}">
        <p14:creationId xmlns:p14="http://schemas.microsoft.com/office/powerpoint/2010/main" val="2662989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Office 365 Management API - Notas</a:t>
            </a:r>
          </a:p>
        </p:txBody>
      </p:sp>
      <p:sp>
        <p:nvSpPr>
          <p:cNvPr id="4" name="Marcador de texto 2">
            <a:extLst>
              <a:ext uri="{FF2B5EF4-FFF2-40B4-BE49-F238E27FC236}">
                <a16:creationId xmlns:a16="http://schemas.microsoft.com/office/drawing/2014/main" id="{565A79EA-388A-4F5B-A110-192630761ECC}"/>
              </a:ext>
            </a:extLst>
          </p:cNvPr>
          <p:cNvSpPr txBox="1">
            <a:spLocks/>
          </p:cNvSpPr>
          <p:nvPr/>
        </p:nvSpPr>
        <p:spPr>
          <a:xfrm>
            <a:off x="626301" y="1342839"/>
            <a:ext cx="10759858" cy="3462486"/>
          </a:xfrm>
          <a:prstGeom prst="rect">
            <a:avLst/>
          </a:prstGeom>
        </p:spPr>
        <p:txBody>
          <a:bodyPr vert="horz" wrap="square" lIns="0" tIns="0" rIns="0" bIns="0" rtlCol="0">
            <a:spAutoFit/>
          </a:bodyPr>
          <a:lstStyle>
            <a:lvl1pPr marL="219133" marR="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defRPr lang="en-US" sz="2701" kern="1200" spc="-53" baseline="0" dirty="0" smtClean="0">
                <a:solidFill>
                  <a:srgbClr val="333333"/>
                </a:solidFill>
                <a:latin typeface="+mj-lt"/>
                <a:ea typeface="+mn-ea"/>
                <a:cs typeface="+mn-cs"/>
              </a:defRPr>
            </a:lvl1pPr>
            <a:lvl2pPr marL="390629" marR="0" indent="-171496"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2pPr>
            <a:lvl3pPr marL="514487" marR="0" indent="-12385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3pPr>
            <a:lvl4pPr marL="647873" marR="0" indent="-133386"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771731" marR="0" indent="-12385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s-ES" sz="2000" dirty="0"/>
              <a:t>Cuando se crea una subscripción, pueden pasar hasta 12 horas hasta que estén disponibles los primeros </a:t>
            </a:r>
            <a:r>
              <a:rPr lang="es-ES" sz="2000" i="1" dirty="0"/>
              <a:t>Content Blobs.</a:t>
            </a:r>
            <a:endParaRPr lang="es-ES" sz="2000" dirty="0"/>
          </a:p>
          <a:p>
            <a:pPr>
              <a:buFont typeface="Arial" panose="020B0604020202020204" pitchFamily="34" charset="0"/>
              <a:buChar char="•"/>
            </a:pPr>
            <a:r>
              <a:rPr lang="es-ES" sz="2000" dirty="0"/>
              <a:t>Los </a:t>
            </a:r>
            <a:r>
              <a:rPr lang="es-ES" sz="2000" i="1" dirty="0"/>
              <a:t>Content Blobs</a:t>
            </a:r>
            <a:r>
              <a:rPr lang="es-ES" sz="2000" dirty="0"/>
              <a:t> pueden estar almacenados en distintos servidores y </a:t>
            </a:r>
            <a:r>
              <a:rPr lang="es-ES" sz="2000" i="1" dirty="0" err="1"/>
              <a:t>datacenters</a:t>
            </a:r>
            <a:r>
              <a:rPr lang="es-ES" sz="2000" dirty="0"/>
              <a:t>, con lo que el orden en el que estos se generan no tiene porqué ser cronológico.</a:t>
            </a:r>
          </a:p>
          <a:p>
            <a:pPr>
              <a:buFont typeface="Arial" panose="020B0604020202020204" pitchFamily="34" charset="0"/>
              <a:buChar char="•"/>
            </a:pPr>
            <a:r>
              <a:rPr lang="es-ES" sz="2000" dirty="0"/>
              <a:t>Una misma aplicación puede usarse para distintos </a:t>
            </a:r>
            <a:r>
              <a:rPr lang="es-ES" sz="2000" i="1" dirty="0" err="1"/>
              <a:t>tenants</a:t>
            </a:r>
            <a:r>
              <a:rPr lang="es-ES" sz="2000" dirty="0"/>
              <a:t>.</a:t>
            </a:r>
          </a:p>
          <a:p>
            <a:pPr>
              <a:buFont typeface="Arial" panose="020B0604020202020204" pitchFamily="34" charset="0"/>
              <a:buChar char="•"/>
            </a:pPr>
            <a:r>
              <a:rPr lang="es-ES" sz="2000" dirty="0"/>
              <a:t>Actualmente la </a:t>
            </a:r>
            <a:r>
              <a:rPr lang="es-ES" sz="2000"/>
              <a:t>cuota es de </a:t>
            </a:r>
            <a:r>
              <a:rPr lang="es-ES" sz="2000" dirty="0"/>
              <a:t>60K peticiones por minuto.</a:t>
            </a:r>
          </a:p>
          <a:p>
            <a:pPr>
              <a:buFont typeface="Arial" panose="020B0604020202020204" pitchFamily="34" charset="0"/>
              <a:buChar char="•"/>
            </a:pPr>
            <a:r>
              <a:rPr lang="es-ES" sz="2000" dirty="0"/>
              <a:t>Existe una página de </a:t>
            </a:r>
            <a:r>
              <a:rPr lang="es-ES" sz="2000" i="1" dirty="0" err="1"/>
              <a:t>Troubleshooting</a:t>
            </a:r>
            <a:r>
              <a:rPr lang="es-ES" sz="2000" dirty="0"/>
              <a:t>: </a:t>
            </a:r>
            <a:r>
              <a:rPr lang="es-ES" sz="2000" dirty="0">
                <a:hlinkClick r:id="rId3"/>
              </a:rPr>
              <a:t>https://msdn.microsoft.com/en-us/office-365/troubleshooting-the-office-365-management-activity-api</a:t>
            </a:r>
            <a:r>
              <a:rPr lang="es-ES" sz="2000" dirty="0"/>
              <a:t> </a:t>
            </a:r>
          </a:p>
          <a:p>
            <a:pPr>
              <a:buFont typeface="Arial" panose="020B0604020202020204" pitchFamily="34" charset="0"/>
              <a:buChar char="•"/>
            </a:pPr>
            <a:r>
              <a:rPr lang="es-ES" sz="2000" dirty="0"/>
              <a:t>¡No he conseguido que funcione con </a:t>
            </a:r>
            <a:r>
              <a:rPr lang="es-ES" sz="2000" dirty="0" err="1"/>
              <a:t>webhooks</a:t>
            </a:r>
            <a:r>
              <a:rPr lang="es-ES" sz="2000" dirty="0"/>
              <a:t>! </a:t>
            </a:r>
          </a:p>
          <a:p>
            <a:pPr>
              <a:buFont typeface="Arial" panose="020B0604020202020204" pitchFamily="34" charset="0"/>
              <a:buChar char="•"/>
            </a:pPr>
            <a:endParaRPr lang="es-ES" sz="2000" dirty="0"/>
          </a:p>
        </p:txBody>
      </p:sp>
    </p:spTree>
    <p:extLst>
      <p:ext uri="{BB962C8B-B14F-4D97-AF65-F5344CB8AC3E}">
        <p14:creationId xmlns:p14="http://schemas.microsoft.com/office/powerpoint/2010/main" val="2954150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Ferran Chopo Garcia</a:t>
            </a:r>
          </a:p>
        </p:txBody>
      </p:sp>
      <p:sp>
        <p:nvSpPr>
          <p:cNvPr id="3" name="Marcador de texto 2"/>
          <p:cNvSpPr>
            <a:spLocks noGrp="1"/>
          </p:cNvSpPr>
          <p:nvPr>
            <p:ph type="body" sz="quarter" idx="12"/>
          </p:nvPr>
        </p:nvSpPr>
        <p:spPr/>
        <p:txBody>
          <a:bodyPr/>
          <a:lstStyle/>
          <a:p>
            <a:r>
              <a:rPr lang="en-US" dirty="0"/>
              <a:t>IT Consultant and Trainer</a:t>
            </a:r>
          </a:p>
        </p:txBody>
      </p:sp>
      <p:sp>
        <p:nvSpPr>
          <p:cNvPr id="4" name="Marcador de texto 3"/>
          <p:cNvSpPr>
            <a:spLocks noGrp="1"/>
          </p:cNvSpPr>
          <p:nvPr>
            <p:ph type="body" sz="quarter" idx="13"/>
          </p:nvPr>
        </p:nvSpPr>
        <p:spPr/>
        <p:txBody>
          <a:bodyPr/>
          <a:lstStyle/>
          <a:p>
            <a:r>
              <a:rPr lang="en-US" dirty="0"/>
              <a:t>Freelance</a:t>
            </a:r>
          </a:p>
        </p:txBody>
      </p:sp>
      <p:sp>
        <p:nvSpPr>
          <p:cNvPr id="5" name="Marcador de texto 4"/>
          <p:cNvSpPr>
            <a:spLocks noGrp="1"/>
          </p:cNvSpPr>
          <p:nvPr>
            <p:ph type="body" sz="quarter" idx="14"/>
          </p:nvPr>
        </p:nvSpPr>
        <p:spPr/>
        <p:txBody>
          <a:bodyPr/>
          <a:lstStyle/>
          <a:p>
            <a:r>
              <a:rPr lang="en-US" dirty="0">
                <a:hlinkClick r:id="rId3"/>
              </a:rPr>
              <a:t>http://www.ferranchopo.com</a:t>
            </a:r>
            <a:r>
              <a:rPr lang="en-US" dirty="0"/>
              <a:t> </a:t>
            </a:r>
          </a:p>
        </p:txBody>
      </p:sp>
      <p:sp>
        <p:nvSpPr>
          <p:cNvPr id="6" name="Marcador de texto 5"/>
          <p:cNvSpPr>
            <a:spLocks noGrp="1"/>
          </p:cNvSpPr>
          <p:nvPr>
            <p:ph type="body" sz="quarter" idx="15"/>
          </p:nvPr>
        </p:nvSpPr>
        <p:spPr/>
        <p:txBody>
          <a:bodyPr/>
          <a:lstStyle/>
          <a:p>
            <a:r>
              <a:rPr lang="en-US" dirty="0" err="1"/>
              <a:t>fchopo</a:t>
            </a:r>
            <a:endParaRPr lang="en-US" dirty="0"/>
          </a:p>
        </p:txBody>
      </p:sp>
      <p:pic>
        <p:nvPicPr>
          <p:cNvPr id="14" name="Marcador de posición de imagen 13">
            <a:extLst>
              <a:ext uri="{FF2B5EF4-FFF2-40B4-BE49-F238E27FC236}">
                <a16:creationId xmlns:a16="http://schemas.microsoft.com/office/drawing/2014/main" id="{BCBD8DAA-211D-4D31-8306-904C8FF8ADA8}"/>
              </a:ext>
            </a:extLst>
          </p:cNvPr>
          <p:cNvPicPr>
            <a:picLocks noGrp="1" noChangeAspect="1"/>
          </p:cNvPicPr>
          <p:nvPr>
            <p:ph type="pic" sz="quarter" idx="16"/>
          </p:nvPr>
        </p:nvPicPr>
        <p:blipFill>
          <a:blip r:embed="rId4"/>
          <a:srcRect t="210" b="210"/>
          <a:stretch>
            <a:fillRect/>
          </a:stretch>
        </p:blipFill>
        <p:spPr/>
      </p:pic>
      <p:sp>
        <p:nvSpPr>
          <p:cNvPr id="8" name="Marcador de texto 7"/>
          <p:cNvSpPr>
            <a:spLocks noGrp="1"/>
          </p:cNvSpPr>
          <p:nvPr>
            <p:ph type="body" sz="quarter" idx="17"/>
          </p:nvPr>
        </p:nvSpPr>
        <p:spPr/>
        <p:txBody>
          <a:bodyPr/>
          <a:lstStyle/>
          <a:p>
            <a:r>
              <a:rPr lang="en-US" dirty="0"/>
              <a:t>#MCT #Office365 #</a:t>
            </a:r>
            <a:r>
              <a:rPr lang="en-US" dirty="0" err="1"/>
              <a:t>Sharepoint</a:t>
            </a:r>
            <a:r>
              <a:rPr lang="en-US" dirty="0"/>
              <a:t> #NET #SQL #Basketball #Music</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Big Brother </a:t>
            </a:r>
            <a:r>
              <a:rPr lang="en-US" dirty="0" err="1"/>
              <a:t>en</a:t>
            </a:r>
            <a:r>
              <a:rPr lang="en-US" dirty="0"/>
              <a:t> Office 365</a:t>
            </a:r>
          </a:p>
        </p:txBody>
      </p:sp>
      <p:sp>
        <p:nvSpPr>
          <p:cNvPr id="3" name="Marcador de texto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37221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¿Big Brother?</a:t>
            </a:r>
          </a:p>
        </p:txBody>
      </p:sp>
    </p:spTree>
    <p:extLst>
      <p:ext uri="{BB962C8B-B14F-4D97-AF65-F5344CB8AC3E}">
        <p14:creationId xmlns:p14="http://schemas.microsoft.com/office/powerpoint/2010/main" val="65735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¿Big Brother?</a:t>
            </a:r>
          </a:p>
        </p:txBody>
      </p:sp>
      <p:sp>
        <p:nvSpPr>
          <p:cNvPr id="4" name="CuadroTexto 3">
            <a:extLst>
              <a:ext uri="{FF2B5EF4-FFF2-40B4-BE49-F238E27FC236}">
                <a16:creationId xmlns:a16="http://schemas.microsoft.com/office/drawing/2014/main" id="{6676190D-E4D2-4DA0-A7F1-8F2100827C82}"/>
              </a:ext>
            </a:extLst>
          </p:cNvPr>
          <p:cNvSpPr txBox="1"/>
          <p:nvPr/>
        </p:nvSpPr>
        <p:spPr>
          <a:xfrm>
            <a:off x="6595089" y="828176"/>
            <a:ext cx="3842114" cy="738664"/>
          </a:xfrm>
          <a:prstGeom prst="rect">
            <a:avLst/>
          </a:prstGeom>
          <a:noFill/>
        </p:spPr>
        <p:txBody>
          <a:bodyPr wrap="square" lIns="0" tIns="0" rIns="0" bIns="0" rtlCol="0">
            <a:spAutoFit/>
          </a:bodyPr>
          <a:lstStyle/>
          <a:p>
            <a:pPr algn="ctr"/>
            <a:r>
              <a:rPr lang="es-ES" sz="2400" b="1" spc="-70" dirty="0">
                <a:gradFill>
                  <a:gsLst>
                    <a:gs pos="2917">
                      <a:schemeClr val="bg2"/>
                    </a:gs>
                    <a:gs pos="95000">
                      <a:schemeClr val="bg2"/>
                    </a:gs>
                  </a:gsLst>
                  <a:lin ang="5400000" scaled="0"/>
                </a:gradFill>
              </a:rPr>
              <a:t>Mi fichero en OneDrive ha desaparecido…</a:t>
            </a:r>
            <a:endParaRPr lang="ca-ES" sz="2400" b="1" spc="-70" dirty="0">
              <a:gradFill>
                <a:gsLst>
                  <a:gs pos="2917">
                    <a:schemeClr val="bg2"/>
                  </a:gs>
                  <a:gs pos="95000">
                    <a:schemeClr val="bg2"/>
                  </a:gs>
                </a:gsLst>
                <a:lin ang="5400000" scaled="0"/>
              </a:gradFill>
            </a:endParaRPr>
          </a:p>
        </p:txBody>
      </p:sp>
      <p:sp>
        <p:nvSpPr>
          <p:cNvPr id="5" name="CuadroTexto 4">
            <a:extLst>
              <a:ext uri="{FF2B5EF4-FFF2-40B4-BE49-F238E27FC236}">
                <a16:creationId xmlns:a16="http://schemas.microsoft.com/office/drawing/2014/main" id="{1CDE0F44-72F6-4938-925F-0EBB2F823B3E}"/>
              </a:ext>
            </a:extLst>
          </p:cNvPr>
          <p:cNvSpPr txBox="1"/>
          <p:nvPr/>
        </p:nvSpPr>
        <p:spPr>
          <a:xfrm>
            <a:off x="6695609" y="2154380"/>
            <a:ext cx="3842114" cy="1107996"/>
          </a:xfrm>
          <a:prstGeom prst="rect">
            <a:avLst/>
          </a:prstGeom>
          <a:noFill/>
        </p:spPr>
        <p:txBody>
          <a:bodyPr wrap="square" lIns="0" tIns="0" rIns="0" bIns="0" rtlCol="0">
            <a:spAutoFit/>
          </a:bodyPr>
          <a:lstStyle/>
          <a:p>
            <a:pPr algn="ctr"/>
            <a:r>
              <a:rPr lang="es-ES" sz="2400" b="1" spc="-70" dirty="0">
                <a:gradFill>
                  <a:gsLst>
                    <a:gs pos="2917">
                      <a:schemeClr val="bg2"/>
                    </a:gs>
                    <a:gs pos="95000">
                      <a:schemeClr val="bg2"/>
                    </a:gs>
                  </a:gsLst>
                  <a:lin ang="5400000" scaled="0"/>
                </a:gradFill>
              </a:rPr>
              <a:t>¡No! Yo no he compartido ese fichero con… en </a:t>
            </a:r>
            <a:r>
              <a:rPr lang="es-ES" sz="2400" b="1" spc="-70" dirty="0" err="1">
                <a:gradFill>
                  <a:gsLst>
                    <a:gs pos="2917">
                      <a:schemeClr val="bg2"/>
                    </a:gs>
                    <a:gs pos="95000">
                      <a:schemeClr val="bg2"/>
                    </a:gs>
                  </a:gsLst>
                  <a:lin ang="5400000" scaled="0"/>
                </a:gradFill>
              </a:rPr>
              <a:t>Sharepoint</a:t>
            </a:r>
            <a:r>
              <a:rPr lang="es-ES" sz="2400" b="1" spc="-70" dirty="0">
                <a:gradFill>
                  <a:gsLst>
                    <a:gs pos="2917">
                      <a:schemeClr val="bg2"/>
                    </a:gs>
                    <a:gs pos="95000">
                      <a:schemeClr val="bg2"/>
                    </a:gs>
                  </a:gsLst>
                  <a:lin ang="5400000" scaled="0"/>
                </a:gradFill>
              </a:rPr>
              <a:t>...</a:t>
            </a:r>
            <a:endParaRPr lang="ca-ES" sz="2400" b="1" spc="-70" dirty="0">
              <a:gradFill>
                <a:gsLst>
                  <a:gs pos="2917">
                    <a:schemeClr val="bg2"/>
                  </a:gs>
                  <a:gs pos="95000">
                    <a:schemeClr val="bg2"/>
                  </a:gs>
                </a:gsLst>
                <a:lin ang="5400000" scaled="0"/>
              </a:gradFill>
            </a:endParaRPr>
          </a:p>
        </p:txBody>
      </p:sp>
      <p:sp>
        <p:nvSpPr>
          <p:cNvPr id="6" name="CuadroTexto 5">
            <a:extLst>
              <a:ext uri="{FF2B5EF4-FFF2-40B4-BE49-F238E27FC236}">
                <a16:creationId xmlns:a16="http://schemas.microsoft.com/office/drawing/2014/main" id="{55CB6DFE-0DEC-4B9A-A7D1-8605052EF97F}"/>
              </a:ext>
            </a:extLst>
          </p:cNvPr>
          <p:cNvSpPr txBox="1"/>
          <p:nvPr/>
        </p:nvSpPr>
        <p:spPr>
          <a:xfrm>
            <a:off x="6695609" y="3707563"/>
            <a:ext cx="3842114" cy="1107996"/>
          </a:xfrm>
          <a:prstGeom prst="rect">
            <a:avLst/>
          </a:prstGeom>
          <a:noFill/>
        </p:spPr>
        <p:txBody>
          <a:bodyPr wrap="square" lIns="0" tIns="0" rIns="0" bIns="0" rtlCol="0">
            <a:spAutoFit/>
          </a:bodyPr>
          <a:lstStyle/>
          <a:p>
            <a:pPr algn="ctr"/>
            <a:r>
              <a:rPr lang="es-ES" sz="2400" b="1" spc="-70" dirty="0">
                <a:gradFill>
                  <a:gsLst>
                    <a:gs pos="2917">
                      <a:schemeClr val="bg2"/>
                    </a:gs>
                    <a:gs pos="95000">
                      <a:schemeClr val="bg2"/>
                    </a:gs>
                  </a:gsLst>
                  <a:lin ang="5400000" scaled="0"/>
                </a:gradFill>
              </a:rPr>
              <a:t>¡Por supuesto que estoy usando Yammer para hacer…!</a:t>
            </a:r>
            <a:endParaRPr lang="ca-ES" sz="2400" b="1"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770049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Office 365 </a:t>
            </a:r>
            <a:r>
              <a:rPr lang="es-ES" sz="6600" b="1" dirty="0" err="1"/>
              <a:t>Activity</a:t>
            </a:r>
            <a:endParaRPr lang="es-ES" sz="6600" b="1" dirty="0"/>
          </a:p>
        </p:txBody>
      </p:sp>
      <p:pic>
        <p:nvPicPr>
          <p:cNvPr id="4" name="Picture 14" descr="Image result for API">
            <a:extLst>
              <a:ext uri="{FF2B5EF4-FFF2-40B4-BE49-F238E27FC236}">
                <a16:creationId xmlns:a16="http://schemas.microsoft.com/office/drawing/2014/main" id="{F634109B-FEF7-4EB4-8227-CE4AF2CA3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551" y="4650525"/>
            <a:ext cx="1521674" cy="152167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powerbi">
            <a:extLst>
              <a:ext uri="{FF2B5EF4-FFF2-40B4-BE49-F238E27FC236}">
                <a16:creationId xmlns:a16="http://schemas.microsoft.com/office/drawing/2014/main" id="{4E3DC4C7-F0ED-4BB9-8261-87934B19B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51" y="2888923"/>
            <a:ext cx="1309569" cy="130643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8C3DA19-1013-4F88-9E67-62A2D4442E2B}"/>
              </a:ext>
            </a:extLst>
          </p:cNvPr>
          <p:cNvSpPr txBox="1"/>
          <p:nvPr/>
        </p:nvSpPr>
        <p:spPr>
          <a:xfrm>
            <a:off x="7969931" y="3172809"/>
            <a:ext cx="3842114" cy="738664"/>
          </a:xfrm>
          <a:prstGeom prst="rect">
            <a:avLst/>
          </a:prstGeom>
          <a:noFill/>
        </p:spPr>
        <p:txBody>
          <a:bodyPr wrap="square" lIns="0" tIns="0" rIns="0" bIns="0" rtlCol="0">
            <a:spAutoFit/>
          </a:bodyPr>
          <a:lstStyle/>
          <a:p>
            <a:pPr algn="ctr"/>
            <a:r>
              <a:rPr lang="es-ES" sz="2400" b="1" spc="-70" dirty="0" err="1">
                <a:gradFill>
                  <a:gsLst>
                    <a:gs pos="2917">
                      <a:schemeClr val="bg2"/>
                    </a:gs>
                    <a:gs pos="95000">
                      <a:schemeClr val="bg2"/>
                    </a:gs>
                  </a:gsLst>
                  <a:lin ang="5400000" scaled="0"/>
                </a:gradFill>
              </a:rPr>
              <a:t>Power</a:t>
            </a:r>
            <a:r>
              <a:rPr lang="es-ES" sz="2400" b="1" spc="-70" dirty="0">
                <a:gradFill>
                  <a:gsLst>
                    <a:gs pos="2917">
                      <a:schemeClr val="bg2"/>
                    </a:gs>
                    <a:gs pos="95000">
                      <a:schemeClr val="bg2"/>
                    </a:gs>
                  </a:gsLst>
                  <a:lin ang="5400000" scaled="0"/>
                </a:gradFill>
              </a:rPr>
              <a:t> BI </a:t>
            </a:r>
            <a:r>
              <a:rPr lang="es-ES" sz="2400" b="1" spc="-70" dirty="0" err="1">
                <a:gradFill>
                  <a:gsLst>
                    <a:gs pos="2917">
                      <a:schemeClr val="bg2"/>
                    </a:gs>
                    <a:gs pos="95000">
                      <a:schemeClr val="bg2"/>
                    </a:gs>
                  </a:gsLst>
                  <a:lin ang="5400000" scaled="0"/>
                </a:gradFill>
              </a:rPr>
              <a:t>Adoption</a:t>
            </a:r>
            <a:r>
              <a:rPr lang="es-ES" sz="2400" b="1" spc="-70" dirty="0">
                <a:gradFill>
                  <a:gsLst>
                    <a:gs pos="2917">
                      <a:schemeClr val="bg2"/>
                    </a:gs>
                    <a:gs pos="95000">
                      <a:schemeClr val="bg2"/>
                    </a:gs>
                  </a:gsLst>
                  <a:lin ang="5400000" scaled="0"/>
                </a:gradFill>
              </a:rPr>
              <a:t> Content Pack </a:t>
            </a:r>
            <a:r>
              <a:rPr lang="es-ES" sz="2400" b="1" spc="-70" dirty="0" err="1">
                <a:gradFill>
                  <a:gsLst>
                    <a:gs pos="2917">
                      <a:schemeClr val="bg2"/>
                    </a:gs>
                    <a:gs pos="95000">
                      <a:schemeClr val="bg2"/>
                    </a:gs>
                  </a:gsLst>
                  <a:lin ang="5400000" scaled="0"/>
                </a:gradFill>
              </a:rPr>
              <a:t>for</a:t>
            </a:r>
            <a:r>
              <a:rPr lang="es-ES" sz="2400" b="1" spc="-70" dirty="0">
                <a:gradFill>
                  <a:gsLst>
                    <a:gs pos="2917">
                      <a:schemeClr val="bg2"/>
                    </a:gs>
                    <a:gs pos="95000">
                      <a:schemeClr val="bg2"/>
                    </a:gs>
                  </a:gsLst>
                  <a:lin ang="5400000" scaled="0"/>
                </a:gradFill>
              </a:rPr>
              <a:t> Office 365</a:t>
            </a:r>
            <a:endParaRPr lang="ca-ES" sz="2400" b="1" spc="-70" dirty="0">
              <a:gradFill>
                <a:gsLst>
                  <a:gs pos="2917">
                    <a:schemeClr val="bg2"/>
                  </a:gs>
                  <a:gs pos="95000">
                    <a:schemeClr val="bg2"/>
                  </a:gs>
                </a:gsLst>
                <a:lin ang="5400000" scaled="0"/>
              </a:gradFill>
            </a:endParaRPr>
          </a:p>
        </p:txBody>
      </p:sp>
      <p:sp>
        <p:nvSpPr>
          <p:cNvPr id="6" name="CuadroTexto 5">
            <a:extLst>
              <a:ext uri="{FF2B5EF4-FFF2-40B4-BE49-F238E27FC236}">
                <a16:creationId xmlns:a16="http://schemas.microsoft.com/office/drawing/2014/main" id="{2B0432D4-3A6C-4450-B1C8-558CA61E3739}"/>
              </a:ext>
            </a:extLst>
          </p:cNvPr>
          <p:cNvSpPr txBox="1"/>
          <p:nvPr/>
        </p:nvSpPr>
        <p:spPr>
          <a:xfrm>
            <a:off x="7969931" y="5042030"/>
            <a:ext cx="3842114" cy="738664"/>
          </a:xfrm>
          <a:prstGeom prst="rect">
            <a:avLst/>
          </a:prstGeom>
          <a:noFill/>
        </p:spPr>
        <p:txBody>
          <a:bodyPr wrap="square" lIns="0" tIns="0" rIns="0" bIns="0" rtlCol="0">
            <a:spAutoFit/>
          </a:bodyPr>
          <a:lstStyle/>
          <a:p>
            <a:pPr algn="ctr"/>
            <a:r>
              <a:rPr lang="es-ES" sz="2400" b="1" spc="-70" dirty="0">
                <a:gradFill>
                  <a:gsLst>
                    <a:gs pos="2917">
                      <a:schemeClr val="bg2"/>
                    </a:gs>
                    <a:gs pos="95000">
                      <a:schemeClr val="bg2"/>
                    </a:gs>
                  </a:gsLst>
                  <a:lin ang="5400000" scaled="0"/>
                </a:gradFill>
              </a:rPr>
              <a:t>Office 365 Management </a:t>
            </a:r>
            <a:r>
              <a:rPr lang="es-ES" sz="2400" b="1" spc="-70" dirty="0" err="1">
                <a:gradFill>
                  <a:gsLst>
                    <a:gs pos="2917">
                      <a:schemeClr val="bg2"/>
                    </a:gs>
                    <a:gs pos="95000">
                      <a:schemeClr val="bg2"/>
                    </a:gs>
                  </a:gsLst>
                  <a:lin ang="5400000" scaled="0"/>
                </a:gradFill>
              </a:rPr>
              <a:t>Activity</a:t>
            </a:r>
            <a:r>
              <a:rPr lang="es-ES" sz="2400" b="1" spc="-70" dirty="0">
                <a:gradFill>
                  <a:gsLst>
                    <a:gs pos="2917">
                      <a:schemeClr val="bg2"/>
                    </a:gs>
                    <a:gs pos="95000">
                      <a:schemeClr val="bg2"/>
                    </a:gs>
                  </a:gsLst>
                  <a:lin ang="5400000" scaled="0"/>
                </a:gradFill>
              </a:rPr>
              <a:t> API</a:t>
            </a:r>
            <a:endParaRPr lang="ca-ES" sz="2400" b="1" spc="-70" dirty="0">
              <a:gradFill>
                <a:gsLst>
                  <a:gs pos="2917">
                    <a:schemeClr val="bg2"/>
                  </a:gs>
                  <a:gs pos="95000">
                    <a:schemeClr val="bg2"/>
                  </a:gs>
                </a:gsLst>
                <a:lin ang="5400000" scaled="0"/>
              </a:gradFill>
            </a:endParaRPr>
          </a:p>
        </p:txBody>
      </p:sp>
      <p:pic>
        <p:nvPicPr>
          <p:cNvPr id="5" name="Imagen 4">
            <a:extLst>
              <a:ext uri="{FF2B5EF4-FFF2-40B4-BE49-F238E27FC236}">
                <a16:creationId xmlns:a16="http://schemas.microsoft.com/office/drawing/2014/main" id="{DE6833D2-4689-4622-B355-3FFAAB34BCC3}"/>
              </a:ext>
            </a:extLst>
          </p:cNvPr>
          <p:cNvPicPr>
            <a:picLocks noChangeAspect="1"/>
          </p:cNvPicPr>
          <p:nvPr/>
        </p:nvPicPr>
        <p:blipFill>
          <a:blip r:embed="rId4"/>
          <a:stretch>
            <a:fillRect/>
          </a:stretch>
        </p:blipFill>
        <p:spPr>
          <a:xfrm>
            <a:off x="6527551" y="1024588"/>
            <a:ext cx="1309569" cy="1244090"/>
          </a:xfrm>
          <a:prstGeom prst="rect">
            <a:avLst/>
          </a:prstGeom>
        </p:spPr>
      </p:pic>
      <p:sp>
        <p:nvSpPr>
          <p:cNvPr id="8" name="CuadroTexto 7">
            <a:extLst>
              <a:ext uri="{FF2B5EF4-FFF2-40B4-BE49-F238E27FC236}">
                <a16:creationId xmlns:a16="http://schemas.microsoft.com/office/drawing/2014/main" id="{6EADE7DA-BD2C-46BF-93A8-311E630E6E50}"/>
              </a:ext>
            </a:extLst>
          </p:cNvPr>
          <p:cNvSpPr txBox="1"/>
          <p:nvPr/>
        </p:nvSpPr>
        <p:spPr>
          <a:xfrm>
            <a:off x="7969931" y="1243222"/>
            <a:ext cx="3842114" cy="738664"/>
          </a:xfrm>
          <a:prstGeom prst="rect">
            <a:avLst/>
          </a:prstGeom>
          <a:noFill/>
        </p:spPr>
        <p:txBody>
          <a:bodyPr wrap="square" lIns="0" tIns="0" rIns="0" bIns="0" rtlCol="0">
            <a:spAutoFit/>
          </a:bodyPr>
          <a:lstStyle/>
          <a:p>
            <a:pPr algn="ctr"/>
            <a:r>
              <a:rPr lang="es-ES" sz="2400" b="1" spc="-70" dirty="0">
                <a:gradFill>
                  <a:gsLst>
                    <a:gs pos="2917">
                      <a:schemeClr val="bg2"/>
                    </a:gs>
                    <a:gs pos="95000">
                      <a:schemeClr val="bg2"/>
                    </a:gs>
                  </a:gsLst>
                  <a:lin ang="5400000" scaled="0"/>
                </a:gradFill>
              </a:rPr>
              <a:t>Office 365 Security &amp; </a:t>
            </a:r>
            <a:r>
              <a:rPr lang="es-ES" sz="2400" b="1" spc="-70" dirty="0" err="1">
                <a:gradFill>
                  <a:gsLst>
                    <a:gs pos="2917">
                      <a:schemeClr val="bg2"/>
                    </a:gs>
                    <a:gs pos="95000">
                      <a:schemeClr val="bg2"/>
                    </a:gs>
                  </a:gsLst>
                  <a:lin ang="5400000" scaled="0"/>
                </a:gradFill>
              </a:rPr>
              <a:t>Compliance</a:t>
            </a:r>
            <a:r>
              <a:rPr lang="es-ES" sz="2400" b="1" spc="-70" dirty="0">
                <a:gradFill>
                  <a:gsLst>
                    <a:gs pos="2917">
                      <a:schemeClr val="bg2"/>
                    </a:gs>
                    <a:gs pos="95000">
                      <a:schemeClr val="bg2"/>
                    </a:gs>
                  </a:gsLst>
                  <a:lin ang="5400000" scaled="0"/>
                </a:gradFill>
              </a:rPr>
              <a:t> Center</a:t>
            </a:r>
            <a:endParaRPr lang="ca-ES" sz="2400" b="1"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88199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Activity Reporting Tool - UI</a:t>
            </a:r>
          </a:p>
        </p:txBody>
      </p:sp>
      <p:pic>
        <p:nvPicPr>
          <p:cNvPr id="5" name="Imagen 4">
            <a:extLst>
              <a:ext uri="{FF2B5EF4-FFF2-40B4-BE49-F238E27FC236}">
                <a16:creationId xmlns:a16="http://schemas.microsoft.com/office/drawing/2014/main" id="{30AFB418-5A6F-42C5-B033-C802F9606A3C}"/>
              </a:ext>
            </a:extLst>
          </p:cNvPr>
          <p:cNvPicPr>
            <a:picLocks noChangeAspect="1"/>
          </p:cNvPicPr>
          <p:nvPr/>
        </p:nvPicPr>
        <p:blipFill>
          <a:blip r:embed="rId3"/>
          <a:stretch>
            <a:fillRect/>
          </a:stretch>
        </p:blipFill>
        <p:spPr>
          <a:xfrm>
            <a:off x="468595" y="1075737"/>
            <a:ext cx="6606656" cy="3554458"/>
          </a:xfrm>
          <a:prstGeom prst="rect">
            <a:avLst/>
          </a:prstGeom>
        </p:spPr>
      </p:pic>
      <p:grpSp>
        <p:nvGrpSpPr>
          <p:cNvPr id="3" name="Grupo 2">
            <a:extLst>
              <a:ext uri="{FF2B5EF4-FFF2-40B4-BE49-F238E27FC236}">
                <a16:creationId xmlns:a16="http://schemas.microsoft.com/office/drawing/2014/main" id="{5C24395E-A5E3-4EF4-A588-74EBFE8682AD}"/>
              </a:ext>
            </a:extLst>
          </p:cNvPr>
          <p:cNvGrpSpPr/>
          <p:nvPr/>
        </p:nvGrpSpPr>
        <p:grpSpPr>
          <a:xfrm>
            <a:off x="7159029" y="2287046"/>
            <a:ext cx="4393303" cy="529581"/>
            <a:chOff x="7128803" y="2088791"/>
            <a:chExt cx="4393303" cy="529581"/>
          </a:xfrm>
        </p:grpSpPr>
        <p:sp>
          <p:nvSpPr>
            <p:cNvPr id="15" name="Rectángulo 14">
              <a:extLst>
                <a:ext uri="{FF2B5EF4-FFF2-40B4-BE49-F238E27FC236}">
                  <a16:creationId xmlns:a16="http://schemas.microsoft.com/office/drawing/2014/main" id="{15288F11-AD9D-41F3-AE5C-9C0502DA8AB4}"/>
                </a:ext>
              </a:extLst>
            </p:cNvPr>
            <p:cNvSpPr/>
            <p:nvPr/>
          </p:nvSpPr>
          <p:spPr>
            <a:xfrm>
              <a:off x="7658384" y="2168916"/>
              <a:ext cx="3863722" cy="369332"/>
            </a:xfrm>
            <a:prstGeom prst="rect">
              <a:avLst/>
            </a:prstGeom>
          </p:spPr>
          <p:txBody>
            <a:bodyPr wrap="square">
              <a:spAutoFit/>
            </a:bodyPr>
            <a:lstStyle/>
            <a:p>
              <a:pPr fontAlgn="ctr"/>
              <a:r>
                <a:rPr lang="es-ES" dirty="0"/>
                <a:t>Consulta fácil e intuitiva</a:t>
              </a:r>
            </a:p>
          </p:txBody>
        </p:sp>
        <p:pic>
          <p:nvPicPr>
            <p:cNvPr id="16" name="Picture 2" descr="Image result for ok emoji">
              <a:extLst>
                <a:ext uri="{FF2B5EF4-FFF2-40B4-BE49-F238E27FC236}">
                  <a16:creationId xmlns:a16="http://schemas.microsoft.com/office/drawing/2014/main" id="{06B50720-0B50-4D04-A6D1-DEBE3C26F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8803" y="2088791"/>
              <a:ext cx="529581" cy="5295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o 3">
            <a:extLst>
              <a:ext uri="{FF2B5EF4-FFF2-40B4-BE49-F238E27FC236}">
                <a16:creationId xmlns:a16="http://schemas.microsoft.com/office/drawing/2014/main" id="{BB0676EC-A954-4278-B6A4-9D8DA01B9696}"/>
              </a:ext>
            </a:extLst>
          </p:cNvPr>
          <p:cNvGrpSpPr/>
          <p:nvPr/>
        </p:nvGrpSpPr>
        <p:grpSpPr>
          <a:xfrm>
            <a:off x="7184969" y="3250563"/>
            <a:ext cx="5644105" cy="529581"/>
            <a:chOff x="7128803" y="2796606"/>
            <a:chExt cx="5644105" cy="529581"/>
          </a:xfrm>
        </p:grpSpPr>
        <p:pic>
          <p:nvPicPr>
            <p:cNvPr id="17" name="Picture 4" descr="Image result for thumbs down emoji">
              <a:extLst>
                <a:ext uri="{FF2B5EF4-FFF2-40B4-BE49-F238E27FC236}">
                  <a16:creationId xmlns:a16="http://schemas.microsoft.com/office/drawing/2014/main" id="{ABF3D68A-FDAA-4DF4-9DD3-DBC7BE2E9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803" y="2796606"/>
              <a:ext cx="529581" cy="529581"/>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8ADD9930-C08A-403B-A150-8238BF4491E6}"/>
                </a:ext>
              </a:extLst>
            </p:cNvPr>
            <p:cNvSpPr/>
            <p:nvPr/>
          </p:nvSpPr>
          <p:spPr>
            <a:xfrm>
              <a:off x="7658383" y="2796606"/>
              <a:ext cx="5114525" cy="369332"/>
            </a:xfrm>
            <a:prstGeom prst="rect">
              <a:avLst/>
            </a:prstGeom>
          </p:spPr>
          <p:txBody>
            <a:bodyPr wrap="square">
              <a:spAutoFit/>
            </a:bodyPr>
            <a:lstStyle/>
            <a:p>
              <a:pPr fontAlgn="ctr"/>
              <a:r>
                <a:rPr lang="es-ES" dirty="0"/>
                <a:t>Información accesible solo durante 90 días</a:t>
              </a:r>
            </a:p>
          </p:txBody>
        </p:sp>
      </p:grpSp>
    </p:spTree>
    <p:extLst>
      <p:ext uri="{BB962C8B-B14F-4D97-AF65-F5344CB8AC3E}">
        <p14:creationId xmlns:p14="http://schemas.microsoft.com/office/powerpoint/2010/main" val="178140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9248" y="228602"/>
            <a:ext cx="11151917" cy="747897"/>
          </a:xfrm>
        </p:spPr>
        <p:txBody>
          <a:bodyPr/>
          <a:lstStyle/>
          <a:p>
            <a:r>
              <a:rPr lang="en-US" dirty="0"/>
              <a:t>Office 365 Activity Reporting Tool - PowerShell</a:t>
            </a:r>
          </a:p>
        </p:txBody>
      </p:sp>
      <p:sp>
        <p:nvSpPr>
          <p:cNvPr id="4" name="Marcador de texto 2">
            <a:extLst>
              <a:ext uri="{FF2B5EF4-FFF2-40B4-BE49-F238E27FC236}">
                <a16:creationId xmlns:a16="http://schemas.microsoft.com/office/drawing/2014/main" id="{51890585-8B85-4189-A244-B9324156E7F5}"/>
              </a:ext>
            </a:extLst>
          </p:cNvPr>
          <p:cNvSpPr>
            <a:spLocks noGrp="1"/>
          </p:cNvSpPr>
          <p:nvPr>
            <p:ph type="body" sz="quarter" idx="10"/>
          </p:nvPr>
        </p:nvSpPr>
        <p:spPr>
          <a:xfrm>
            <a:off x="519248" y="1447799"/>
            <a:ext cx="5280303" cy="1353063"/>
          </a:xfrm>
        </p:spPr>
        <p:txBody>
          <a:bodyPr/>
          <a:lstStyle/>
          <a:p>
            <a:pPr fontAlgn="ctr"/>
            <a:r>
              <a:rPr lang="en-US" dirty="0"/>
              <a:t>Exchange Online PowerShell.</a:t>
            </a:r>
          </a:p>
          <a:p>
            <a:pPr fontAlgn="ctr"/>
            <a:r>
              <a:rPr lang="en-US" i="1" dirty="0" err="1"/>
              <a:t>Search_UnifiedAuditLog</a:t>
            </a:r>
            <a:r>
              <a:rPr lang="en-US" dirty="0"/>
              <a:t> command.</a:t>
            </a:r>
            <a:endParaRPr lang="en-US" i="1" dirty="0"/>
          </a:p>
          <a:p>
            <a:endParaRPr lang="en-US" dirty="0"/>
          </a:p>
        </p:txBody>
      </p:sp>
      <p:pic>
        <p:nvPicPr>
          <p:cNvPr id="6" name="Imagen 5">
            <a:extLst>
              <a:ext uri="{FF2B5EF4-FFF2-40B4-BE49-F238E27FC236}">
                <a16:creationId xmlns:a16="http://schemas.microsoft.com/office/drawing/2014/main" id="{654BC690-C51E-4FF3-9379-3FF054B42ACF}"/>
              </a:ext>
            </a:extLst>
          </p:cNvPr>
          <p:cNvPicPr>
            <a:picLocks noChangeAspect="1"/>
          </p:cNvPicPr>
          <p:nvPr/>
        </p:nvPicPr>
        <p:blipFill>
          <a:blip r:embed="rId3"/>
          <a:stretch>
            <a:fillRect/>
          </a:stretch>
        </p:blipFill>
        <p:spPr>
          <a:xfrm>
            <a:off x="519248" y="2633278"/>
            <a:ext cx="4584804" cy="3704892"/>
          </a:xfrm>
          <a:prstGeom prst="rect">
            <a:avLst/>
          </a:prstGeom>
        </p:spPr>
      </p:pic>
      <p:pic>
        <p:nvPicPr>
          <p:cNvPr id="7" name="Imagen 6">
            <a:extLst>
              <a:ext uri="{FF2B5EF4-FFF2-40B4-BE49-F238E27FC236}">
                <a16:creationId xmlns:a16="http://schemas.microsoft.com/office/drawing/2014/main" id="{79400545-CCE4-43AC-AB9C-F072FC0EE80C}"/>
              </a:ext>
            </a:extLst>
          </p:cNvPr>
          <p:cNvPicPr>
            <a:picLocks noChangeAspect="1"/>
          </p:cNvPicPr>
          <p:nvPr/>
        </p:nvPicPr>
        <p:blipFill>
          <a:blip r:embed="rId4"/>
          <a:stretch>
            <a:fillRect/>
          </a:stretch>
        </p:blipFill>
        <p:spPr>
          <a:xfrm>
            <a:off x="6043892" y="1335521"/>
            <a:ext cx="4354882" cy="2907164"/>
          </a:xfrm>
          <a:prstGeom prst="rect">
            <a:avLst/>
          </a:prstGeom>
        </p:spPr>
      </p:pic>
      <p:sp>
        <p:nvSpPr>
          <p:cNvPr id="8" name="Rectángulo 7">
            <a:extLst>
              <a:ext uri="{FF2B5EF4-FFF2-40B4-BE49-F238E27FC236}">
                <a16:creationId xmlns:a16="http://schemas.microsoft.com/office/drawing/2014/main" id="{B364BB2E-1EBD-48C2-944D-65A7A5A69D49}"/>
              </a:ext>
            </a:extLst>
          </p:cNvPr>
          <p:cNvSpPr/>
          <p:nvPr/>
        </p:nvSpPr>
        <p:spPr>
          <a:xfrm>
            <a:off x="6482777" y="4681833"/>
            <a:ext cx="3477112" cy="369332"/>
          </a:xfrm>
          <a:prstGeom prst="rect">
            <a:avLst/>
          </a:prstGeom>
        </p:spPr>
        <p:txBody>
          <a:bodyPr wrap="square">
            <a:spAutoFit/>
          </a:bodyPr>
          <a:lstStyle/>
          <a:p>
            <a:pPr fontAlgn="ctr"/>
            <a:r>
              <a:rPr lang="es-ES" dirty="0"/>
              <a:t>Funcionalidad en PowerShell</a:t>
            </a:r>
          </a:p>
        </p:txBody>
      </p:sp>
      <p:pic>
        <p:nvPicPr>
          <p:cNvPr id="9" name="Picture 2" descr="Image result for ok emoji">
            <a:extLst>
              <a:ext uri="{FF2B5EF4-FFF2-40B4-BE49-F238E27FC236}">
                <a16:creationId xmlns:a16="http://schemas.microsoft.com/office/drawing/2014/main" id="{51C6B04F-9BED-443D-B11B-B46D181D3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97" y="4601708"/>
            <a:ext cx="476590" cy="5295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thumbs down emoji">
            <a:extLst>
              <a:ext uri="{FF2B5EF4-FFF2-40B4-BE49-F238E27FC236}">
                <a16:creationId xmlns:a16="http://schemas.microsoft.com/office/drawing/2014/main" id="{BBEEDA37-5238-49C4-A73F-1005AF41C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3197" y="5558598"/>
            <a:ext cx="476590" cy="5295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E98384B8-BDF0-4359-9BBF-92D90A50B363}"/>
              </a:ext>
            </a:extLst>
          </p:cNvPr>
          <p:cNvSpPr/>
          <p:nvPr/>
        </p:nvSpPr>
        <p:spPr>
          <a:xfrm>
            <a:off x="6482776" y="5309523"/>
            <a:ext cx="5416949" cy="1200329"/>
          </a:xfrm>
          <a:prstGeom prst="rect">
            <a:avLst/>
          </a:prstGeom>
        </p:spPr>
        <p:txBody>
          <a:bodyPr wrap="square">
            <a:spAutoFit/>
          </a:bodyPr>
          <a:lstStyle/>
          <a:p>
            <a:pPr fontAlgn="ctr"/>
            <a:r>
              <a:rPr lang="es-ES" dirty="0"/>
              <a:t>Información accesible solo durante 90 días.</a:t>
            </a:r>
          </a:p>
          <a:p>
            <a:pPr fontAlgn="ctr"/>
            <a:endParaRPr lang="es-ES" dirty="0"/>
          </a:p>
          <a:p>
            <a:pPr fontAlgn="ctr"/>
            <a:r>
              <a:rPr lang="es-ES" dirty="0"/>
              <a:t>Resultados paginados en bloques de 10.000 elementos</a:t>
            </a:r>
          </a:p>
        </p:txBody>
      </p:sp>
    </p:spTree>
    <p:extLst>
      <p:ext uri="{BB962C8B-B14F-4D97-AF65-F5344CB8AC3E}">
        <p14:creationId xmlns:p14="http://schemas.microsoft.com/office/powerpoint/2010/main" val="2154020578"/>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3387</Words>
  <Application>Microsoft Office PowerPoint</Application>
  <PresentationFormat>Panorámica</PresentationFormat>
  <Paragraphs>185</Paragraphs>
  <Slides>24</Slides>
  <Notes>20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Arial</vt:lpstr>
      <vt:lpstr>Calibri</vt:lpstr>
      <vt:lpstr>Consolas</vt:lpstr>
      <vt:lpstr>Menlo</vt:lpstr>
      <vt:lpstr>Segoe Pro Light</vt:lpstr>
      <vt:lpstr>Segoe UI</vt:lpstr>
      <vt:lpstr>Segoe UI Light</vt:lpstr>
      <vt:lpstr>Wingdings</vt:lpstr>
      <vt:lpstr>5-30055_SharePoint Template 2012 - 16x9 - White Background</vt:lpstr>
      <vt:lpstr>Presentación de PowerPoint</vt:lpstr>
      <vt:lpstr>Presentación de PowerPoint</vt:lpstr>
      <vt:lpstr>Presentación de PowerPoint</vt:lpstr>
      <vt:lpstr>Big Brother en Office 365</vt:lpstr>
      <vt:lpstr>Presentación de PowerPoint</vt:lpstr>
      <vt:lpstr>Presentación de PowerPoint</vt:lpstr>
      <vt:lpstr>Presentación de PowerPoint</vt:lpstr>
      <vt:lpstr>Office 365 Activity Reporting Tool - UI</vt:lpstr>
      <vt:lpstr>Office 365 Activity Reporting Tool - PowerShell</vt:lpstr>
      <vt:lpstr>Power BI Adoption Content Pack for Office 365</vt:lpstr>
      <vt:lpstr>Office 365 Management Activity API - General</vt:lpstr>
      <vt:lpstr>Office 365 Management Activity API - Operaciones</vt:lpstr>
      <vt:lpstr>Office 365 Management Activity API - Operaciones</vt:lpstr>
      <vt:lpstr>Office 365 Management Activity API - Operaciones</vt:lpstr>
      <vt:lpstr>Office 365 Management Activity API - Operaciones</vt:lpstr>
      <vt:lpstr>Office 365 Management API - Seguridad</vt:lpstr>
      <vt:lpstr>Office 365 Management API - Seguridad</vt:lpstr>
      <vt:lpstr>Presentación de PowerPoint</vt:lpstr>
      <vt:lpstr>Office 365 Management API - Notas</vt:lpstr>
      <vt:lpstr>Presentación de PowerPoint</vt:lpstr>
      <vt:lpstr>Raffle</vt:lpstr>
      <vt:lpstr>Office 365 for IT Pros</vt:lpstr>
      <vt:lpstr>Presentación de PowerPoint</vt:lpstr>
      <vt:lpstr>WiFi Keys for Attendees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2018-06-08T09:47:44Z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